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326" r:id="rId2"/>
    <p:sldId id="394" r:id="rId3"/>
    <p:sldId id="416" r:id="rId4"/>
    <p:sldId id="395" r:id="rId5"/>
    <p:sldId id="403" r:id="rId6"/>
    <p:sldId id="402" r:id="rId7"/>
    <p:sldId id="417" r:id="rId8"/>
    <p:sldId id="396" r:id="rId9"/>
    <p:sldId id="418" r:id="rId10"/>
    <p:sldId id="404" r:id="rId11"/>
    <p:sldId id="419" r:id="rId12"/>
    <p:sldId id="399" r:id="rId13"/>
    <p:sldId id="420" r:id="rId14"/>
    <p:sldId id="400" r:id="rId15"/>
    <p:sldId id="443" r:id="rId16"/>
    <p:sldId id="406" r:id="rId17"/>
    <p:sldId id="444" r:id="rId18"/>
    <p:sldId id="421" r:id="rId19"/>
    <p:sldId id="401" r:id="rId20"/>
    <p:sldId id="422" r:id="rId21"/>
    <p:sldId id="405" r:id="rId22"/>
    <p:sldId id="408" r:id="rId23"/>
    <p:sldId id="424" r:id="rId24"/>
    <p:sldId id="407" r:id="rId25"/>
    <p:sldId id="409" r:id="rId26"/>
    <p:sldId id="423" r:id="rId27"/>
    <p:sldId id="411" r:id="rId28"/>
    <p:sldId id="397" r:id="rId29"/>
    <p:sldId id="412" r:id="rId30"/>
    <p:sldId id="414" r:id="rId31"/>
    <p:sldId id="413" r:id="rId32"/>
    <p:sldId id="415" r:id="rId33"/>
    <p:sldId id="371" r:id="rId34"/>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800080"/>
    <a:srgbClr val="FFB5A3"/>
    <a:srgbClr val="77FF4D"/>
    <a:srgbClr val="FFD0C5"/>
    <a:srgbClr val="EEEEEE"/>
    <a:srgbClr val="C2FFAF"/>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2" autoAdjust="0"/>
    <p:restoredTop sz="80741" autoAdjust="0"/>
  </p:normalViewPr>
  <p:slideViewPr>
    <p:cSldViewPr>
      <p:cViewPr>
        <p:scale>
          <a:sx n="66" d="100"/>
          <a:sy n="66" d="100"/>
        </p:scale>
        <p:origin x="-1560"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E6CCE-3D55-3649-BB6B-17329708BF2F}" type="doc">
      <dgm:prSet loTypeId="urn:microsoft.com/office/officeart/2005/8/layout/hProcess9" loCatId="" qsTypeId="urn:microsoft.com/office/officeart/2005/8/quickstyle/simple4" qsCatId="simple" csTypeId="urn:microsoft.com/office/officeart/2005/8/colors/accent1_2" csCatId="accent1" phldr="1"/>
      <dgm:spPr/>
    </dgm:pt>
    <dgm:pt modelId="{F0D69B93-F33B-634C-8935-B18B6A400D5B}">
      <dgm:prSet phldrT="[Text]"/>
      <dgm:spPr>
        <a:solidFill>
          <a:schemeClr val="accent2"/>
        </a:solidFill>
      </dgm:spPr>
      <dgm:t>
        <a:bodyPr/>
        <a:lstStyle/>
        <a:p>
          <a:r>
            <a:rPr lang="en-US" altLang="zh-CN" dirty="0" smtClean="0"/>
            <a:t>Touch spots </a:t>
          </a:r>
          <a:endParaRPr lang="en-US" dirty="0"/>
        </a:p>
      </dgm:t>
    </dgm:pt>
    <dgm:pt modelId="{6EFE62B5-2DCE-B245-9DAC-708928F77FFC}" type="parTrans" cxnId="{208E2600-31F4-164D-B7B3-C09FA5FD8E20}">
      <dgm:prSet/>
      <dgm:spPr/>
      <dgm:t>
        <a:bodyPr/>
        <a:lstStyle/>
        <a:p>
          <a:endParaRPr lang="en-US"/>
        </a:p>
      </dgm:t>
    </dgm:pt>
    <dgm:pt modelId="{68271D2B-2AB1-1C4D-A424-1F8BB5E3D5FF}" type="sibTrans" cxnId="{208E2600-31F4-164D-B7B3-C09FA5FD8E20}">
      <dgm:prSet/>
      <dgm:spPr/>
      <dgm:t>
        <a:bodyPr/>
        <a:lstStyle/>
        <a:p>
          <a:endParaRPr lang="en-US"/>
        </a:p>
      </dgm:t>
    </dgm:pt>
    <dgm:pt modelId="{54E78484-1908-634A-9FCC-6EF50097ABDB}">
      <dgm:prSet phldrT="[Text]"/>
      <dgm:spPr>
        <a:solidFill>
          <a:schemeClr val="accent2"/>
        </a:solidFill>
      </dgm:spPr>
      <dgm:t>
        <a:bodyPr/>
        <a:lstStyle/>
        <a:p>
          <a:r>
            <a:rPr lang="en-US" altLang="en-US" dirty="0" smtClean="0"/>
            <a:t>Locus Group</a:t>
          </a:r>
          <a:endParaRPr lang="en-US" dirty="0"/>
        </a:p>
      </dgm:t>
    </dgm:pt>
    <dgm:pt modelId="{EEB780E7-3F66-AA48-B42A-49E994546656}" type="parTrans" cxnId="{7F0B2F92-A25C-194B-B69D-D2B11886E073}">
      <dgm:prSet/>
      <dgm:spPr/>
      <dgm:t>
        <a:bodyPr/>
        <a:lstStyle/>
        <a:p>
          <a:endParaRPr lang="en-US"/>
        </a:p>
      </dgm:t>
    </dgm:pt>
    <dgm:pt modelId="{72956283-739B-FD41-B392-194F351550D9}" type="sibTrans" cxnId="{7F0B2F92-A25C-194B-B69D-D2B11886E073}">
      <dgm:prSet/>
      <dgm:spPr/>
      <dgm:t>
        <a:bodyPr/>
        <a:lstStyle/>
        <a:p>
          <a:endParaRPr lang="en-US"/>
        </a:p>
      </dgm:t>
    </dgm:pt>
    <dgm:pt modelId="{13EEE6D8-B1D2-8E44-BAC2-297915B04D95}">
      <dgm:prSet phldrT="[Text]"/>
      <dgm:spPr>
        <a:solidFill>
          <a:schemeClr val="accent2"/>
        </a:solidFill>
      </dgm:spPr>
      <dgm:t>
        <a:bodyPr/>
        <a:lstStyle/>
        <a:p>
          <a:r>
            <a:rPr lang="en-US" altLang="zh-CN" dirty="0" smtClean="0"/>
            <a:t>Gesture</a:t>
          </a:r>
          <a:endParaRPr lang="en-US" dirty="0"/>
        </a:p>
      </dgm:t>
    </dgm:pt>
    <dgm:pt modelId="{95FDAF5A-C5B3-4440-B37A-39017AC31EE6}" type="parTrans" cxnId="{B93E7D67-68E8-644C-BE8E-3FADD2B72A20}">
      <dgm:prSet/>
      <dgm:spPr/>
      <dgm:t>
        <a:bodyPr/>
        <a:lstStyle/>
        <a:p>
          <a:endParaRPr lang="en-US"/>
        </a:p>
      </dgm:t>
    </dgm:pt>
    <dgm:pt modelId="{435367B3-A93F-8A4A-8316-12B9E48427AB}" type="sibTrans" cxnId="{B93E7D67-68E8-644C-BE8E-3FADD2B72A20}">
      <dgm:prSet/>
      <dgm:spPr/>
      <dgm:t>
        <a:bodyPr/>
        <a:lstStyle/>
        <a:p>
          <a:endParaRPr lang="en-US"/>
        </a:p>
      </dgm:t>
    </dgm:pt>
    <dgm:pt modelId="{4ED2805B-C5C4-7A4B-A731-07D8A470B8FF}">
      <dgm:prSet phldrT="[Text]"/>
      <dgm:spPr>
        <a:solidFill>
          <a:schemeClr val="accent2"/>
        </a:solidFill>
      </dgm:spPr>
      <dgm:t>
        <a:bodyPr/>
        <a:lstStyle/>
        <a:p>
          <a:r>
            <a:rPr lang="en-US" altLang="zh-CN" dirty="0" smtClean="0"/>
            <a:t>Locus</a:t>
          </a:r>
          <a:endParaRPr lang="en-US" dirty="0"/>
        </a:p>
      </dgm:t>
    </dgm:pt>
    <dgm:pt modelId="{12BC4A2C-A4A2-6642-B526-024AFFCDC4B8}" type="parTrans" cxnId="{CF6061FD-FD09-DE46-A898-8DF302B3D2FA}">
      <dgm:prSet/>
      <dgm:spPr/>
      <dgm:t>
        <a:bodyPr/>
        <a:lstStyle/>
        <a:p>
          <a:endParaRPr lang="en-US"/>
        </a:p>
      </dgm:t>
    </dgm:pt>
    <dgm:pt modelId="{EE6C7FDC-611F-8C4D-95C1-6D931CBCBEB3}" type="sibTrans" cxnId="{CF6061FD-FD09-DE46-A898-8DF302B3D2FA}">
      <dgm:prSet/>
      <dgm:spPr/>
      <dgm:t>
        <a:bodyPr/>
        <a:lstStyle/>
        <a:p>
          <a:endParaRPr lang="en-US"/>
        </a:p>
      </dgm:t>
    </dgm:pt>
    <dgm:pt modelId="{7175BB6B-C7FF-2143-A943-6D3B4CF9ADD5}">
      <dgm:prSet phldrT="[Text]"/>
      <dgm:spPr>
        <a:solidFill>
          <a:schemeClr val="accent2"/>
        </a:solidFill>
      </dgm:spPr>
      <dgm:t>
        <a:bodyPr/>
        <a:lstStyle/>
        <a:p>
          <a:r>
            <a:rPr lang="en-US" altLang="zh-CN" dirty="0" smtClean="0"/>
            <a:t>Command</a:t>
          </a:r>
          <a:endParaRPr lang="en-US" dirty="0"/>
        </a:p>
      </dgm:t>
    </dgm:pt>
    <dgm:pt modelId="{FE525A76-58B4-8A4B-B818-85B6D0EB92A4}" type="parTrans" cxnId="{1CAA6D7E-3A50-7545-837C-CB11AE15356D}">
      <dgm:prSet/>
      <dgm:spPr/>
      <dgm:t>
        <a:bodyPr/>
        <a:lstStyle/>
        <a:p>
          <a:endParaRPr lang="en-US"/>
        </a:p>
      </dgm:t>
    </dgm:pt>
    <dgm:pt modelId="{901608B9-6DC4-3445-89F3-27E45BF348B6}" type="sibTrans" cxnId="{1CAA6D7E-3A50-7545-837C-CB11AE15356D}">
      <dgm:prSet/>
      <dgm:spPr/>
      <dgm:t>
        <a:bodyPr/>
        <a:lstStyle/>
        <a:p>
          <a:endParaRPr lang="en-US"/>
        </a:p>
      </dgm:t>
    </dgm:pt>
    <dgm:pt modelId="{EF3CE994-D866-F44A-A2BC-8888DF1D47EF}" type="pres">
      <dgm:prSet presAssocID="{9ABE6CCE-3D55-3649-BB6B-17329708BF2F}" presName="CompostProcess" presStyleCnt="0">
        <dgm:presLayoutVars>
          <dgm:dir/>
          <dgm:resizeHandles val="exact"/>
        </dgm:presLayoutVars>
      </dgm:prSet>
      <dgm:spPr/>
    </dgm:pt>
    <dgm:pt modelId="{D7C6563D-171E-A74B-BF13-B3384D035B8C}" type="pres">
      <dgm:prSet presAssocID="{9ABE6CCE-3D55-3649-BB6B-17329708BF2F}" presName="arrow" presStyleLbl="bgShp" presStyleIdx="0" presStyleCnt="1"/>
      <dgm:spPr>
        <a:solidFill>
          <a:schemeClr val="accent3">
            <a:lumMod val="75000"/>
          </a:schemeClr>
        </a:solidFill>
      </dgm:spPr>
    </dgm:pt>
    <dgm:pt modelId="{37C3A0CB-7D16-274B-A4E4-013E44F578B6}" type="pres">
      <dgm:prSet presAssocID="{9ABE6CCE-3D55-3649-BB6B-17329708BF2F}" presName="linearProcess" presStyleCnt="0"/>
      <dgm:spPr/>
    </dgm:pt>
    <dgm:pt modelId="{0C6E796E-39FF-F74B-BA88-27B1DC9D7AAB}" type="pres">
      <dgm:prSet presAssocID="{F0D69B93-F33B-634C-8935-B18B6A400D5B}" presName="textNode" presStyleLbl="node1" presStyleIdx="0" presStyleCnt="5">
        <dgm:presLayoutVars>
          <dgm:bulletEnabled val="1"/>
        </dgm:presLayoutVars>
      </dgm:prSet>
      <dgm:spPr/>
      <dgm:t>
        <a:bodyPr/>
        <a:lstStyle/>
        <a:p>
          <a:endParaRPr lang="en-US"/>
        </a:p>
      </dgm:t>
    </dgm:pt>
    <dgm:pt modelId="{31A4C628-3088-FE49-BA54-DFEB47DD316F}" type="pres">
      <dgm:prSet presAssocID="{68271D2B-2AB1-1C4D-A424-1F8BB5E3D5FF}" presName="sibTrans" presStyleCnt="0"/>
      <dgm:spPr/>
    </dgm:pt>
    <dgm:pt modelId="{51926D30-99F5-EA46-95F8-4139E197D9AA}" type="pres">
      <dgm:prSet presAssocID="{4ED2805B-C5C4-7A4B-A731-07D8A470B8FF}" presName="textNode" presStyleLbl="node1" presStyleIdx="1" presStyleCnt="5">
        <dgm:presLayoutVars>
          <dgm:bulletEnabled val="1"/>
        </dgm:presLayoutVars>
      </dgm:prSet>
      <dgm:spPr/>
      <dgm:t>
        <a:bodyPr/>
        <a:lstStyle/>
        <a:p>
          <a:endParaRPr lang="en-US"/>
        </a:p>
      </dgm:t>
    </dgm:pt>
    <dgm:pt modelId="{A79A71EF-296B-5644-8D8E-4A7AB52B425B}" type="pres">
      <dgm:prSet presAssocID="{EE6C7FDC-611F-8C4D-95C1-6D931CBCBEB3}" presName="sibTrans" presStyleCnt="0"/>
      <dgm:spPr/>
    </dgm:pt>
    <dgm:pt modelId="{02F54CB6-682D-C24E-BC92-A2773D99A047}" type="pres">
      <dgm:prSet presAssocID="{54E78484-1908-634A-9FCC-6EF50097ABDB}" presName="textNode" presStyleLbl="node1" presStyleIdx="2" presStyleCnt="5">
        <dgm:presLayoutVars>
          <dgm:bulletEnabled val="1"/>
        </dgm:presLayoutVars>
      </dgm:prSet>
      <dgm:spPr/>
      <dgm:t>
        <a:bodyPr/>
        <a:lstStyle/>
        <a:p>
          <a:endParaRPr lang="en-US"/>
        </a:p>
      </dgm:t>
    </dgm:pt>
    <dgm:pt modelId="{B85E10D2-B03E-EB4F-A1B7-166870A58670}" type="pres">
      <dgm:prSet presAssocID="{72956283-739B-FD41-B392-194F351550D9}" presName="sibTrans" presStyleCnt="0"/>
      <dgm:spPr/>
    </dgm:pt>
    <dgm:pt modelId="{64674678-EEFE-7847-91E2-42B7D60B6451}" type="pres">
      <dgm:prSet presAssocID="{13EEE6D8-B1D2-8E44-BAC2-297915B04D95}" presName="textNode" presStyleLbl="node1" presStyleIdx="3" presStyleCnt="5">
        <dgm:presLayoutVars>
          <dgm:bulletEnabled val="1"/>
        </dgm:presLayoutVars>
      </dgm:prSet>
      <dgm:spPr/>
      <dgm:t>
        <a:bodyPr/>
        <a:lstStyle/>
        <a:p>
          <a:endParaRPr lang="en-US"/>
        </a:p>
      </dgm:t>
    </dgm:pt>
    <dgm:pt modelId="{0024BC94-7232-BD4B-9F6C-683EF23BD09B}" type="pres">
      <dgm:prSet presAssocID="{435367B3-A93F-8A4A-8316-12B9E48427AB}" presName="sibTrans" presStyleCnt="0"/>
      <dgm:spPr/>
    </dgm:pt>
    <dgm:pt modelId="{5ABB39D8-E931-CC43-84EA-1259E435761D}" type="pres">
      <dgm:prSet presAssocID="{7175BB6B-C7FF-2143-A943-6D3B4CF9ADD5}" presName="textNode" presStyleLbl="node1" presStyleIdx="4" presStyleCnt="5">
        <dgm:presLayoutVars>
          <dgm:bulletEnabled val="1"/>
        </dgm:presLayoutVars>
      </dgm:prSet>
      <dgm:spPr/>
      <dgm:t>
        <a:bodyPr/>
        <a:lstStyle/>
        <a:p>
          <a:endParaRPr lang="en-US"/>
        </a:p>
      </dgm:t>
    </dgm:pt>
  </dgm:ptLst>
  <dgm:cxnLst>
    <dgm:cxn modelId="{67AE96D6-8C7A-4A72-AF51-1E2FDB7D5317}" type="presOf" srcId="{4ED2805B-C5C4-7A4B-A731-07D8A470B8FF}" destId="{51926D30-99F5-EA46-95F8-4139E197D9AA}" srcOrd="0" destOrd="0" presId="urn:microsoft.com/office/officeart/2005/8/layout/hProcess9"/>
    <dgm:cxn modelId="{94DE5148-28E8-477A-BB64-CA756C36C4D8}" type="presOf" srcId="{13EEE6D8-B1D2-8E44-BAC2-297915B04D95}" destId="{64674678-EEFE-7847-91E2-42B7D60B6451}" srcOrd="0" destOrd="0" presId="urn:microsoft.com/office/officeart/2005/8/layout/hProcess9"/>
    <dgm:cxn modelId="{CA625264-D768-49CF-AD40-C7B4CD8E2FF8}" type="presOf" srcId="{9ABE6CCE-3D55-3649-BB6B-17329708BF2F}" destId="{EF3CE994-D866-F44A-A2BC-8888DF1D47EF}" srcOrd="0" destOrd="0" presId="urn:microsoft.com/office/officeart/2005/8/layout/hProcess9"/>
    <dgm:cxn modelId="{F98DDCEE-E8FD-4E82-A3B8-ADB35B6CF7AA}" type="presOf" srcId="{7175BB6B-C7FF-2143-A943-6D3B4CF9ADD5}" destId="{5ABB39D8-E931-CC43-84EA-1259E435761D}" srcOrd="0" destOrd="0" presId="urn:microsoft.com/office/officeart/2005/8/layout/hProcess9"/>
    <dgm:cxn modelId="{1CAA6D7E-3A50-7545-837C-CB11AE15356D}" srcId="{9ABE6CCE-3D55-3649-BB6B-17329708BF2F}" destId="{7175BB6B-C7FF-2143-A943-6D3B4CF9ADD5}" srcOrd="4" destOrd="0" parTransId="{FE525A76-58B4-8A4B-B818-85B6D0EB92A4}" sibTransId="{901608B9-6DC4-3445-89F3-27E45BF348B6}"/>
    <dgm:cxn modelId="{208E2600-31F4-164D-B7B3-C09FA5FD8E20}" srcId="{9ABE6CCE-3D55-3649-BB6B-17329708BF2F}" destId="{F0D69B93-F33B-634C-8935-B18B6A400D5B}" srcOrd="0" destOrd="0" parTransId="{6EFE62B5-2DCE-B245-9DAC-708928F77FFC}" sibTransId="{68271D2B-2AB1-1C4D-A424-1F8BB5E3D5FF}"/>
    <dgm:cxn modelId="{7E7EA2FA-DC4E-4986-9524-B5D40B089BC0}" type="presOf" srcId="{54E78484-1908-634A-9FCC-6EF50097ABDB}" destId="{02F54CB6-682D-C24E-BC92-A2773D99A047}" srcOrd="0" destOrd="0" presId="urn:microsoft.com/office/officeart/2005/8/layout/hProcess9"/>
    <dgm:cxn modelId="{7F0B2F92-A25C-194B-B69D-D2B11886E073}" srcId="{9ABE6CCE-3D55-3649-BB6B-17329708BF2F}" destId="{54E78484-1908-634A-9FCC-6EF50097ABDB}" srcOrd="2" destOrd="0" parTransId="{EEB780E7-3F66-AA48-B42A-49E994546656}" sibTransId="{72956283-739B-FD41-B392-194F351550D9}"/>
    <dgm:cxn modelId="{266A330E-8088-49D7-8045-3EB1B5B885D2}" type="presOf" srcId="{F0D69B93-F33B-634C-8935-B18B6A400D5B}" destId="{0C6E796E-39FF-F74B-BA88-27B1DC9D7AAB}" srcOrd="0" destOrd="0" presId="urn:microsoft.com/office/officeart/2005/8/layout/hProcess9"/>
    <dgm:cxn modelId="{CF6061FD-FD09-DE46-A898-8DF302B3D2FA}" srcId="{9ABE6CCE-3D55-3649-BB6B-17329708BF2F}" destId="{4ED2805B-C5C4-7A4B-A731-07D8A470B8FF}" srcOrd="1" destOrd="0" parTransId="{12BC4A2C-A4A2-6642-B526-024AFFCDC4B8}" sibTransId="{EE6C7FDC-611F-8C4D-95C1-6D931CBCBEB3}"/>
    <dgm:cxn modelId="{B93E7D67-68E8-644C-BE8E-3FADD2B72A20}" srcId="{9ABE6CCE-3D55-3649-BB6B-17329708BF2F}" destId="{13EEE6D8-B1D2-8E44-BAC2-297915B04D95}" srcOrd="3" destOrd="0" parTransId="{95FDAF5A-C5B3-4440-B37A-39017AC31EE6}" sibTransId="{435367B3-A93F-8A4A-8316-12B9E48427AB}"/>
    <dgm:cxn modelId="{BB0CB3A0-7D11-49E9-BB83-D6E8D8C87F6E}" type="presParOf" srcId="{EF3CE994-D866-F44A-A2BC-8888DF1D47EF}" destId="{D7C6563D-171E-A74B-BF13-B3384D035B8C}" srcOrd="0" destOrd="0" presId="urn:microsoft.com/office/officeart/2005/8/layout/hProcess9"/>
    <dgm:cxn modelId="{018252D3-3347-41AF-A3DA-A939769613FE}" type="presParOf" srcId="{EF3CE994-D866-F44A-A2BC-8888DF1D47EF}" destId="{37C3A0CB-7D16-274B-A4E4-013E44F578B6}" srcOrd="1" destOrd="0" presId="urn:microsoft.com/office/officeart/2005/8/layout/hProcess9"/>
    <dgm:cxn modelId="{9DA2B9C9-462E-43DA-BBBA-07560386A056}" type="presParOf" srcId="{37C3A0CB-7D16-274B-A4E4-013E44F578B6}" destId="{0C6E796E-39FF-F74B-BA88-27B1DC9D7AAB}" srcOrd="0" destOrd="0" presId="urn:microsoft.com/office/officeart/2005/8/layout/hProcess9"/>
    <dgm:cxn modelId="{15286323-5788-4B7C-9D90-10CCC70DF353}" type="presParOf" srcId="{37C3A0CB-7D16-274B-A4E4-013E44F578B6}" destId="{31A4C628-3088-FE49-BA54-DFEB47DD316F}" srcOrd="1" destOrd="0" presId="urn:microsoft.com/office/officeart/2005/8/layout/hProcess9"/>
    <dgm:cxn modelId="{B80E6679-5A9C-4B59-98D0-C0B8C8419261}" type="presParOf" srcId="{37C3A0CB-7D16-274B-A4E4-013E44F578B6}" destId="{51926D30-99F5-EA46-95F8-4139E197D9AA}" srcOrd="2" destOrd="0" presId="urn:microsoft.com/office/officeart/2005/8/layout/hProcess9"/>
    <dgm:cxn modelId="{45F1FA57-2714-4E17-BE68-CCD4F8A82D76}" type="presParOf" srcId="{37C3A0CB-7D16-274B-A4E4-013E44F578B6}" destId="{A79A71EF-296B-5644-8D8E-4A7AB52B425B}" srcOrd="3" destOrd="0" presId="urn:microsoft.com/office/officeart/2005/8/layout/hProcess9"/>
    <dgm:cxn modelId="{4E26B0E9-2BA4-4F81-BC38-1C278139517D}" type="presParOf" srcId="{37C3A0CB-7D16-274B-A4E4-013E44F578B6}" destId="{02F54CB6-682D-C24E-BC92-A2773D99A047}" srcOrd="4" destOrd="0" presId="urn:microsoft.com/office/officeart/2005/8/layout/hProcess9"/>
    <dgm:cxn modelId="{4EE0ED2E-D3FC-4EE5-B212-5E8133BB10F2}" type="presParOf" srcId="{37C3A0CB-7D16-274B-A4E4-013E44F578B6}" destId="{B85E10D2-B03E-EB4F-A1B7-166870A58670}" srcOrd="5" destOrd="0" presId="urn:microsoft.com/office/officeart/2005/8/layout/hProcess9"/>
    <dgm:cxn modelId="{988717FB-715F-4343-9FE4-23462A44CF81}" type="presParOf" srcId="{37C3A0CB-7D16-274B-A4E4-013E44F578B6}" destId="{64674678-EEFE-7847-91E2-42B7D60B6451}" srcOrd="6" destOrd="0" presId="urn:microsoft.com/office/officeart/2005/8/layout/hProcess9"/>
    <dgm:cxn modelId="{CAEA8E19-87A2-4FEA-8375-1AF3D395367A}" type="presParOf" srcId="{37C3A0CB-7D16-274B-A4E4-013E44F578B6}" destId="{0024BC94-7232-BD4B-9F6C-683EF23BD09B}" srcOrd="7" destOrd="0" presId="urn:microsoft.com/office/officeart/2005/8/layout/hProcess9"/>
    <dgm:cxn modelId="{EC1F0E1A-3D0B-4BBB-B76E-A0CA876A4669}" type="presParOf" srcId="{37C3A0CB-7D16-274B-A4E4-013E44F578B6}" destId="{5ABB39D8-E931-CC43-84EA-1259E435761D}"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vl1pPr>
          </a:lstStyle>
          <a:p>
            <a:pPr>
              <a:defRPr/>
            </a:pPr>
            <a:endParaRPr lang="en-US" altLang="zh-CN"/>
          </a:p>
        </p:txBody>
      </p:sp>
      <p:sp>
        <p:nvSpPr>
          <p:cNvPr id="1566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1200"/>
            </a:lvl1pPr>
          </a:lstStyle>
          <a:p>
            <a:pPr>
              <a:defRPr/>
            </a:pPr>
            <a:endParaRPr lang="en-US" altLang="zh-CN"/>
          </a:p>
        </p:txBody>
      </p:sp>
      <p:sp>
        <p:nvSpPr>
          <p:cNvPr id="1566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1566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a:defRPr sz="1200"/>
            </a:lvl1pPr>
          </a:lstStyle>
          <a:p>
            <a:pPr>
              <a:defRPr/>
            </a:pPr>
            <a:fld id="{4C78C14A-7624-4277-81EB-8B6F6C04D04F}" type="slidenum">
              <a:rPr lang="en-US" altLang="zh-CN"/>
              <a:pPr>
                <a:defRPr/>
              </a:pPr>
              <a:t>‹#›</a:t>
            </a:fld>
            <a:endParaRPr lang="en-US" altLang="zh-CN"/>
          </a:p>
        </p:txBody>
      </p:sp>
    </p:spTree>
    <p:extLst>
      <p:ext uri="{BB962C8B-B14F-4D97-AF65-F5344CB8AC3E}">
        <p14:creationId xmlns:p14="http://schemas.microsoft.com/office/powerpoint/2010/main" val="3998544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02DB640-616F-4375-8B98-784D7A6FAB0E}" type="slidenum">
              <a:rPr lang="en-US" altLang="zh-CN"/>
              <a:pPr>
                <a:defRPr/>
              </a:pPr>
              <a:t>‹#›</a:t>
            </a:fld>
            <a:endParaRPr lang="en-US" altLang="zh-CN"/>
          </a:p>
        </p:txBody>
      </p:sp>
    </p:spTree>
    <p:extLst>
      <p:ext uri="{BB962C8B-B14F-4D97-AF65-F5344CB8AC3E}">
        <p14:creationId xmlns:p14="http://schemas.microsoft.com/office/powerpoint/2010/main" val="377504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9EF2728E-9E86-4749-B223-1508FE1B54DE}" type="slidenum">
              <a:rPr lang="en-US" altLang="zh-CN" smtClean="0"/>
              <a:pPr/>
              <a:t>1</a:t>
            </a:fld>
            <a:endParaRPr lang="en-US" altLang="zh-CN" smtClean="0"/>
          </a:p>
        </p:txBody>
      </p:sp>
      <p:sp>
        <p:nvSpPr>
          <p:cNvPr id="15363" name="Rectangle 1026"/>
          <p:cNvSpPr>
            <a:spLocks noGrp="1" noRot="1" noChangeAspect="1" noChangeArrowheads="1" noTextEdit="1"/>
          </p:cNvSpPr>
          <p:nvPr>
            <p:ph type="sldImg"/>
          </p:nvPr>
        </p:nvSpPr>
        <p:spPr>
          <a:ln/>
        </p:spPr>
      </p:sp>
      <p:sp>
        <p:nvSpPr>
          <p:cNvPr id="15364" name="Rectangle 1027"/>
          <p:cNvSpPr>
            <a:spLocks noGrp="1" noChangeArrowheads="1"/>
          </p:cNvSpPr>
          <p:nvPr>
            <p:ph type="body" idx="1"/>
          </p:nvPr>
        </p:nvSpPr>
        <p:spPr>
          <a:noFill/>
          <a:ln/>
        </p:spPr>
        <p:txBody>
          <a:bodyPr/>
          <a:lstStyle/>
          <a:p>
            <a:pPr eaLnBrk="1" hangingPunct="1"/>
            <a:r>
              <a:rPr lang="en-US" altLang="zh-CN" dirty="0" smtClean="0"/>
              <a:t>Introduce part</a:t>
            </a:r>
            <a:r>
              <a:rPr lang="en-US" altLang="zh-CN" baseline="0" dirty="0" smtClean="0"/>
              <a:t> of our research on </a:t>
            </a:r>
            <a:r>
              <a:rPr lang="en-US" altLang="zh-CN" baseline="0" smtClean="0"/>
              <a:t>tabletop computing</a:t>
            </a:r>
            <a:endParaRPr lang="zh-CN"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t>
            </a:r>
            <a:r>
              <a:rPr lang="en-US" altLang="zh-CN" baseline="0" dirty="0" err="1" smtClean="0"/>
              <a:t>uTable</a:t>
            </a:r>
            <a:r>
              <a:rPr lang="en-US" altLang="zh-CN" baseline="0" dirty="0" smtClean="0"/>
              <a:t> consists of many sub units, and each sub unit is a complete tabletop device, means that each unit has its own output and input apparatus </a:t>
            </a:r>
            <a:r>
              <a:rPr lang="en-US" altLang="zh-CN" sz="1200" kern="1200" dirty="0" smtClean="0">
                <a:solidFill>
                  <a:schemeClr val="tx1"/>
                </a:solidFill>
                <a:effectLst/>
                <a:latin typeface="Arial" charset="0"/>
                <a:ea typeface="+mn-ea"/>
                <a:cs typeface="+mn-cs"/>
              </a:rPr>
              <a:t> [ˌ</a:t>
            </a:r>
            <a:r>
              <a:rPr lang="en-US" altLang="zh-CN" sz="1200" kern="1200" dirty="0" err="1" smtClean="0">
                <a:solidFill>
                  <a:schemeClr val="tx1"/>
                </a:solidFill>
                <a:effectLst/>
                <a:latin typeface="Arial" charset="0"/>
                <a:ea typeface="+mn-ea"/>
                <a:cs typeface="+mn-cs"/>
              </a:rPr>
              <a:t>æpəˈreitəs</a:t>
            </a:r>
            <a:r>
              <a:rPr lang="en-US" altLang="zh-CN" sz="1200" kern="1200" dirty="0" smtClean="0">
                <a:solidFill>
                  <a:schemeClr val="tx1"/>
                </a:solidFill>
                <a:effectLst/>
                <a:latin typeface="Arial" charset="0"/>
                <a:ea typeface="+mn-ea"/>
                <a:cs typeface="+mn-cs"/>
              </a:rPr>
              <a:t>]. Multiple</a:t>
            </a:r>
            <a:r>
              <a:rPr lang="en-US" altLang="zh-CN" sz="1200" kern="1200" baseline="0" dirty="0" smtClean="0">
                <a:solidFill>
                  <a:schemeClr val="tx1"/>
                </a:solidFill>
                <a:effectLst/>
                <a:latin typeface="Arial" charset="0"/>
                <a:ea typeface="+mn-ea"/>
                <a:cs typeface="+mn-cs"/>
              </a:rPr>
              <a:t> sub units join together into the entire </a:t>
            </a:r>
            <a:r>
              <a:rPr lang="en-US" altLang="zh-CN" sz="1200" kern="1200" baseline="0" dirty="0" err="1" smtClean="0">
                <a:solidFill>
                  <a:schemeClr val="tx1"/>
                </a:solidFill>
                <a:effectLst/>
                <a:latin typeface="Arial" charset="0"/>
                <a:ea typeface="+mn-ea"/>
                <a:cs typeface="+mn-cs"/>
              </a:rPr>
              <a:t>uTable</a:t>
            </a:r>
            <a:r>
              <a:rPr lang="en-US" altLang="zh-CN" sz="1200" kern="1200" baseline="0" dirty="0" smtClean="0">
                <a:solidFill>
                  <a:schemeClr val="tx1"/>
                </a:solidFill>
                <a:effectLst/>
                <a:latin typeface="Arial" charset="0"/>
                <a:ea typeface="+mn-ea"/>
                <a:cs typeface="+mn-cs"/>
              </a:rPr>
              <a:t>, and the seam is less than 0.5 </a:t>
            </a:r>
            <a:r>
              <a:rPr lang="en-US" altLang="zh-CN" sz="1200" b="1" kern="1200" dirty="0" smtClean="0">
                <a:solidFill>
                  <a:schemeClr val="tx1"/>
                </a:solidFill>
                <a:effectLst/>
                <a:latin typeface="Arial" charset="0"/>
                <a:ea typeface="+mn-ea"/>
                <a:cs typeface="+mn-cs"/>
              </a:rPr>
              <a:t>millimeter</a:t>
            </a:r>
            <a:endParaRPr lang="en-US" altLang="zh-CN" sz="1200" b="0" kern="1200" dirty="0" smtClean="0">
              <a:solidFill>
                <a:schemeClr val="tx1"/>
              </a:solidFill>
              <a:effectLst/>
              <a:latin typeface="Arial" charset="0"/>
              <a:ea typeface="+mn-ea"/>
              <a:cs typeface="+mn-cs"/>
            </a:endParaRPr>
          </a:p>
          <a:p>
            <a:r>
              <a:rPr lang="en-US" altLang="zh-CN" sz="1200" b="0" kern="1200" dirty="0" smtClean="0">
                <a:solidFill>
                  <a:schemeClr val="tx1"/>
                </a:solidFill>
                <a:effectLst/>
                <a:latin typeface="Arial" charset="0"/>
                <a:ea typeface="+mn-ea"/>
                <a:cs typeface="+mn-cs"/>
              </a:rPr>
              <a:t>This</a:t>
            </a:r>
            <a:r>
              <a:rPr lang="en-US" altLang="zh-CN" sz="1200" b="0" kern="1200" baseline="0" dirty="0" smtClean="0">
                <a:solidFill>
                  <a:schemeClr val="tx1"/>
                </a:solidFill>
                <a:effectLst/>
                <a:latin typeface="Arial" charset="0"/>
                <a:ea typeface="+mn-ea"/>
                <a:cs typeface="+mn-cs"/>
              </a:rPr>
              <a:t> figure shows the split joint architecture, 10 sub units buildup the </a:t>
            </a:r>
            <a:r>
              <a:rPr lang="en-US" altLang="zh-CN" sz="1200" b="0" kern="1200" baseline="0" dirty="0" err="1" smtClean="0">
                <a:solidFill>
                  <a:schemeClr val="tx1"/>
                </a:solidFill>
                <a:effectLst/>
                <a:latin typeface="Arial" charset="0"/>
                <a:ea typeface="+mn-ea"/>
                <a:cs typeface="+mn-cs"/>
              </a:rPr>
              <a:t>uTable</a:t>
            </a:r>
            <a:r>
              <a:rPr lang="en-US" altLang="zh-CN" sz="1200" b="0" kern="1200" baseline="0" dirty="0" smtClean="0">
                <a:solidFill>
                  <a:schemeClr val="tx1"/>
                </a:solidFill>
                <a:effectLst/>
                <a:latin typeface="Arial"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10</a:t>
            </a:fld>
            <a:endParaRPr lang="en-US" altLang="zh-CN"/>
          </a:p>
        </p:txBody>
      </p:sp>
    </p:spTree>
    <p:extLst>
      <p:ext uri="{BB962C8B-B14F-4D97-AF65-F5344CB8AC3E}">
        <p14:creationId xmlns:p14="http://schemas.microsoft.com/office/powerpoint/2010/main" val="394047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following is output</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11</a:t>
            </a:fld>
            <a:endParaRPr lang="en-US" altLang="zh-CN"/>
          </a:p>
        </p:txBody>
      </p:sp>
    </p:spTree>
    <p:extLst>
      <p:ext uri="{BB962C8B-B14F-4D97-AF65-F5344CB8AC3E}">
        <p14:creationId xmlns:p14="http://schemas.microsoft.com/office/powerpoint/2010/main" val="947053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obtain uniform </a:t>
            </a:r>
            <a:r>
              <a:rPr lang="en-US" altLang="zh-CN" dirty="0" err="1" smtClean="0"/>
              <a:t>chroma</a:t>
            </a:r>
            <a:r>
              <a:rPr lang="en-US" altLang="zh-CN" dirty="0" smtClean="0"/>
              <a:t> </a:t>
            </a:r>
            <a:r>
              <a:rPr lang="en-US" altLang="zh-CN" sz="1200" kern="1200" dirty="0" smtClean="0">
                <a:solidFill>
                  <a:schemeClr val="tx1"/>
                </a:solidFill>
                <a:effectLst/>
                <a:latin typeface="Arial" charset="0"/>
                <a:ea typeface="+mn-ea"/>
                <a:cs typeface="+mn-cs"/>
              </a:rPr>
              <a:t>['</a:t>
            </a:r>
            <a:r>
              <a:rPr lang="en-US" altLang="zh-CN" sz="1200" kern="1200" dirty="0" err="1" smtClean="0">
                <a:solidFill>
                  <a:schemeClr val="tx1"/>
                </a:solidFill>
                <a:effectLst/>
                <a:latin typeface="Arial" charset="0"/>
                <a:ea typeface="+mn-ea"/>
                <a:cs typeface="+mn-cs"/>
              </a:rPr>
              <a:t>krəumə</a:t>
            </a:r>
            <a:r>
              <a:rPr lang="en-US" altLang="zh-CN" sz="1200" kern="1200" dirty="0" smtClean="0">
                <a:solidFill>
                  <a:schemeClr val="tx1"/>
                </a:solidFill>
                <a:effectLst/>
                <a:latin typeface="Arial" charset="0"/>
                <a:ea typeface="+mn-ea"/>
                <a:cs typeface="+mn-cs"/>
              </a:rPr>
              <a:t>]</a:t>
            </a:r>
            <a:r>
              <a:rPr lang="en-US" altLang="zh-CN" sz="1200" kern="1200" baseline="0" dirty="0" smtClean="0">
                <a:solidFill>
                  <a:schemeClr val="tx1"/>
                </a:solidFill>
                <a:effectLst/>
                <a:latin typeface="Arial" charset="0"/>
                <a:ea typeface="+mn-ea"/>
                <a:cs typeface="+mn-cs"/>
              </a:rPr>
              <a:t> and brightness of the entire </a:t>
            </a:r>
            <a:r>
              <a:rPr lang="en-US" altLang="zh-CN" sz="1200" kern="1200" baseline="0" dirty="0" err="1" smtClean="0">
                <a:solidFill>
                  <a:schemeClr val="tx1"/>
                </a:solidFill>
                <a:effectLst/>
                <a:latin typeface="Arial" charset="0"/>
                <a:ea typeface="+mn-ea"/>
                <a:cs typeface="+mn-cs"/>
              </a:rPr>
              <a:t>uTable</a:t>
            </a:r>
            <a:r>
              <a:rPr lang="en-US" altLang="zh-CN" sz="1200" kern="1200" baseline="0" dirty="0" smtClean="0">
                <a:solidFill>
                  <a:schemeClr val="tx1"/>
                </a:solidFill>
                <a:effectLst/>
                <a:latin typeface="Arial" charset="0"/>
                <a:ea typeface="+mn-ea"/>
                <a:cs typeface="+mn-cs"/>
              </a:rPr>
              <a:t>, we choose industrial projector as the display device, and rear projection manner</a:t>
            </a:r>
          </a:p>
          <a:p>
            <a:r>
              <a:rPr lang="en-US" altLang="zh-CN" sz="1200" kern="1200" baseline="0" dirty="0" smtClean="0">
                <a:solidFill>
                  <a:schemeClr val="tx1"/>
                </a:solidFill>
                <a:effectLst/>
                <a:latin typeface="Arial" charset="0"/>
                <a:ea typeface="+mn-ea"/>
                <a:cs typeface="+mn-cs"/>
              </a:rPr>
              <a:t>As to the display layer, it was made up of four parts: bearing glass </a:t>
            </a:r>
            <a:r>
              <a:rPr lang="en-US" altLang="zh-CN" sz="1200" kern="1200" baseline="0" dirty="0" err="1" smtClean="0">
                <a:solidFill>
                  <a:schemeClr val="tx1"/>
                </a:solidFill>
                <a:effectLst/>
                <a:latin typeface="Arial" charset="0"/>
                <a:ea typeface="+mn-ea"/>
                <a:cs typeface="+mn-cs"/>
              </a:rPr>
              <a:t>below,and</a:t>
            </a:r>
            <a:r>
              <a:rPr lang="en-US" altLang="zh-CN" sz="1200" kern="1200" baseline="0" dirty="0" smtClean="0">
                <a:solidFill>
                  <a:schemeClr val="tx1"/>
                </a:solidFill>
                <a:effectLst/>
                <a:latin typeface="Arial" charset="0"/>
                <a:ea typeface="+mn-ea"/>
                <a:cs typeface="+mn-cs"/>
              </a:rPr>
              <a:t> Fresnel </a:t>
            </a:r>
            <a:r>
              <a:rPr lang="en-US" altLang="zh-CN" sz="1200" kern="1200" dirty="0" smtClean="0">
                <a:solidFill>
                  <a:schemeClr val="tx1"/>
                </a:solidFill>
                <a:effectLst/>
                <a:latin typeface="Arial" charset="0"/>
                <a:ea typeface="+mn-ea"/>
                <a:cs typeface="+mn-cs"/>
              </a:rPr>
              <a:t> [</a:t>
            </a:r>
            <a:r>
              <a:rPr lang="en-US" altLang="zh-CN" sz="1200" kern="1200" dirty="0" err="1" smtClean="0">
                <a:solidFill>
                  <a:schemeClr val="tx1"/>
                </a:solidFill>
                <a:effectLst/>
                <a:latin typeface="Arial" charset="0"/>
                <a:ea typeface="+mn-ea"/>
                <a:cs typeface="+mn-cs"/>
              </a:rPr>
              <a:t>frei'nel</a:t>
            </a:r>
            <a:r>
              <a:rPr lang="en-US" altLang="zh-CN" sz="1200" kern="1200" dirty="0" smtClean="0">
                <a:solidFill>
                  <a:schemeClr val="tx1"/>
                </a:solidFill>
                <a:effectLst/>
                <a:latin typeface="Arial" charset="0"/>
                <a:ea typeface="+mn-ea"/>
                <a:cs typeface="+mn-cs"/>
              </a:rPr>
              <a:t>]  lens</a:t>
            </a:r>
            <a:r>
              <a:rPr lang="en-US" altLang="zh-CN" sz="1200" kern="1200" baseline="0" dirty="0" smtClean="0">
                <a:solidFill>
                  <a:schemeClr val="tx1"/>
                </a:solidFill>
                <a:effectLst/>
                <a:latin typeface="Arial" charset="0"/>
                <a:ea typeface="+mn-ea"/>
                <a:cs typeface="+mn-cs"/>
              </a:rPr>
              <a:t> following, and then the rear projection film and the front protection glass. The film has a wide view angle, which is about 120 degrees</a:t>
            </a:r>
          </a:p>
          <a:p>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12</a:t>
            </a:fld>
            <a:endParaRPr lang="en-US" altLang="zh-CN"/>
          </a:p>
        </p:txBody>
      </p:sp>
    </p:spTree>
    <p:extLst>
      <p:ext uri="{BB962C8B-B14F-4D97-AF65-F5344CB8AC3E}">
        <p14:creationId xmlns:p14="http://schemas.microsoft.com/office/powerpoint/2010/main" val="1577519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 apparatus for multi-touch input is required in</a:t>
            </a:r>
            <a:r>
              <a:rPr lang="en-US" altLang="zh-CN" baseline="0" dirty="0" smtClean="0"/>
              <a:t> such interactive table, let have a glance on it.</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13</a:t>
            </a:fld>
            <a:endParaRPr lang="en-US" altLang="zh-CN"/>
          </a:p>
        </p:txBody>
      </p:sp>
    </p:spTree>
    <p:extLst>
      <p:ext uri="{BB962C8B-B14F-4D97-AF65-F5344CB8AC3E}">
        <p14:creationId xmlns:p14="http://schemas.microsoft.com/office/powerpoint/2010/main" val="947053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 are many methods for input signal capture,  and we finally choose DI(diffuse</a:t>
            </a:r>
            <a:r>
              <a:rPr lang="en-US" altLang="zh-CN" baseline="0" dirty="0" smtClean="0"/>
              <a:t> illumination) which is safe to user’s eyes and no theoretical blind areas of the surface, most importantly, DI method can meet the seamless joint of the sub units. And also,  there are rich raw data to the recognition system based on computer vision technology</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14</a:t>
            </a:fld>
            <a:endParaRPr lang="en-US" altLang="zh-CN"/>
          </a:p>
        </p:txBody>
      </p:sp>
    </p:spTree>
    <p:extLst>
      <p:ext uri="{BB962C8B-B14F-4D97-AF65-F5344CB8AC3E}">
        <p14:creationId xmlns:p14="http://schemas.microsoft.com/office/powerpoint/2010/main" val="2340592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obtain precise</a:t>
            </a:r>
            <a:r>
              <a:rPr lang="en-US" altLang="zh-CN" baseline="0" dirty="0" smtClean="0"/>
              <a:t> input and eliminate blind areas of the surface, there are multiple cameras below the tabletop surface, and they are running synchronously </a:t>
            </a:r>
            <a:r>
              <a:rPr lang="en-US" altLang="zh-CN" sz="1200" kern="1200" dirty="0" smtClean="0">
                <a:solidFill>
                  <a:schemeClr val="tx1"/>
                </a:solidFill>
                <a:effectLst/>
                <a:latin typeface="Arial" charset="0"/>
                <a:ea typeface="+mn-ea"/>
                <a:cs typeface="+mn-cs"/>
              </a:rPr>
              <a:t>['</a:t>
            </a:r>
            <a:r>
              <a:rPr lang="en-US" altLang="zh-CN" sz="1200" kern="1200" dirty="0" err="1" smtClean="0">
                <a:solidFill>
                  <a:schemeClr val="tx1"/>
                </a:solidFill>
                <a:effectLst/>
                <a:latin typeface="Arial" charset="0"/>
                <a:ea typeface="+mn-ea"/>
                <a:cs typeface="+mn-cs"/>
              </a:rPr>
              <a:t>siŋkrənəsli</a:t>
            </a:r>
            <a:r>
              <a:rPr lang="en-US" altLang="zh-CN" sz="1200" kern="1200" dirty="0" smtClean="0">
                <a:solidFill>
                  <a:schemeClr val="tx1"/>
                </a:solidFill>
                <a:effectLst/>
                <a:latin typeface="Arial" charset="0"/>
                <a:ea typeface="+mn-ea"/>
                <a:cs typeface="+mn-cs"/>
              </a:rPr>
              <a:t>]  under</a:t>
            </a:r>
            <a:r>
              <a:rPr lang="en-US" altLang="zh-CN" sz="1200" kern="1200" baseline="0" dirty="0" smtClean="0">
                <a:solidFill>
                  <a:schemeClr val="tx1"/>
                </a:solidFill>
                <a:effectLst/>
                <a:latin typeface="Arial" charset="0"/>
                <a:ea typeface="+mn-ea"/>
                <a:cs typeface="+mn-cs"/>
              </a:rPr>
              <a:t> a control center.</a:t>
            </a:r>
            <a:endParaRPr lang="en-US" altLang="zh-CN" baseline="0"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Unfortantely</a:t>
            </a:r>
            <a:r>
              <a:rPr lang="en-US" altLang="zh-CN" dirty="0" smtClean="0"/>
              <a:t>, the hardware entire </a:t>
            </a:r>
            <a:r>
              <a:rPr lang="en-US" altLang="zh-CN" dirty="0" err="1" smtClean="0"/>
              <a:t>uTable</a:t>
            </a:r>
            <a:r>
              <a:rPr lang="en-US" altLang="zh-CN" dirty="0" smtClean="0"/>
              <a:t> is still under </a:t>
            </a:r>
            <a:r>
              <a:rPr lang="en-US" altLang="zh-CN" sz="1200" kern="1200" dirty="0" smtClean="0">
                <a:solidFill>
                  <a:schemeClr val="tx1"/>
                </a:solidFill>
                <a:effectLst/>
                <a:latin typeface="Arial" charset="0"/>
                <a:ea typeface="+mn-ea"/>
                <a:cs typeface="+mn-cs"/>
              </a:rPr>
              <a:t>manufacturing</a:t>
            </a:r>
            <a:r>
              <a:rPr lang="zh-CN" altLang="en-US" sz="1200" kern="1200" baseline="0" dirty="0" smtClean="0">
                <a:solidFill>
                  <a:schemeClr val="tx1"/>
                </a:solidFill>
                <a:effectLst/>
                <a:latin typeface="Arial" charset="0"/>
                <a:ea typeface="+mn-ea"/>
                <a:cs typeface="+mn-cs"/>
              </a:rPr>
              <a:t> </a:t>
            </a:r>
            <a:r>
              <a:rPr lang="en-US" altLang="zh-CN" sz="1200" kern="1200" baseline="0" dirty="0" smtClean="0">
                <a:solidFill>
                  <a:schemeClr val="tx1"/>
                </a:solidFill>
                <a:effectLst/>
                <a:latin typeface="Arial" charset="0"/>
                <a:ea typeface="+mn-ea"/>
                <a:cs typeface="+mn-cs"/>
              </a:rPr>
              <a:t>in the factory, so we cannot show it at this time.</a:t>
            </a:r>
            <a:endParaRPr lang="en-US" altLang="zh-CN" sz="1200" kern="1200" dirty="0" smtClean="0">
              <a:solidFill>
                <a:schemeClr val="tx1"/>
              </a:solidFill>
              <a:effectLst/>
              <a:latin typeface="Arial" charset="0"/>
              <a:ea typeface="+mn-ea"/>
              <a:cs typeface="+mn-cs"/>
            </a:endParaRPr>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16</a:t>
            </a:fld>
            <a:endParaRPr lang="en-US" altLang="zh-CN"/>
          </a:p>
        </p:txBody>
      </p:sp>
    </p:spTree>
    <p:extLst>
      <p:ext uri="{BB962C8B-B14F-4D97-AF65-F5344CB8AC3E}">
        <p14:creationId xmlns:p14="http://schemas.microsoft.com/office/powerpoint/2010/main" val="154493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enable pen</a:t>
            </a:r>
            <a:r>
              <a:rPr lang="en-US" altLang="zh-CN" baseline="0" dirty="0" smtClean="0"/>
              <a:t> based interaction on </a:t>
            </a:r>
            <a:r>
              <a:rPr lang="en-US" altLang="zh-CN" baseline="0" dirty="0" err="1" smtClean="0"/>
              <a:t>uTable</a:t>
            </a:r>
            <a:r>
              <a:rPr lang="en-US" altLang="zh-CN" baseline="0" dirty="0" smtClean="0"/>
              <a:t>, we develop a pen liked device called </a:t>
            </a:r>
            <a:r>
              <a:rPr lang="en-US" altLang="zh-CN" baseline="0" dirty="0" err="1" smtClean="0"/>
              <a:t>uPen</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18</a:t>
            </a:fld>
            <a:endParaRPr lang="en-US" altLang="zh-CN"/>
          </a:p>
        </p:txBody>
      </p:sp>
    </p:spTree>
    <p:extLst>
      <p:ext uri="{BB962C8B-B14F-4D97-AF65-F5344CB8AC3E}">
        <p14:creationId xmlns:p14="http://schemas.microsoft.com/office/powerpoint/2010/main" val="94705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To enable pen</a:t>
            </a:r>
            <a:r>
              <a:rPr lang="en-US" altLang="zh-CN" baseline="0" dirty="0" smtClean="0"/>
              <a:t> based interaction on </a:t>
            </a:r>
            <a:r>
              <a:rPr lang="en-US" altLang="zh-CN" baseline="0" dirty="0" err="1" smtClean="0"/>
              <a:t>uTable</a:t>
            </a:r>
            <a:r>
              <a:rPr lang="en-US" altLang="zh-CN" baseline="0" dirty="0" smtClean="0"/>
              <a:t>, we develop a pen liked device called </a:t>
            </a:r>
            <a:r>
              <a:rPr lang="en-US" altLang="zh-CN" baseline="0" dirty="0" err="1" smtClean="0"/>
              <a:t>uPen</a:t>
            </a:r>
            <a:endParaRPr lang="zh-CN" altLang="en-US" dirty="0" smtClean="0"/>
          </a:p>
          <a:p>
            <a:r>
              <a:rPr lang="en-US" altLang="zh-CN" dirty="0" err="1" smtClean="0"/>
              <a:t>uPen</a:t>
            </a:r>
            <a:r>
              <a:rPr lang="en-US" altLang="zh-CN" dirty="0" smtClean="0"/>
              <a:t> is pressure </a:t>
            </a:r>
            <a:r>
              <a:rPr lang="en-US" altLang="zh-CN" dirty="0" err="1" smtClean="0"/>
              <a:t>sensitve</a:t>
            </a:r>
            <a:r>
              <a:rPr lang="en-US" altLang="zh-CN" dirty="0" smtClean="0"/>
              <a:t> on vision based tabletop</a:t>
            </a:r>
            <a:r>
              <a:rPr lang="en-US" altLang="zh-CN" baseline="0" dirty="0" smtClean="0"/>
              <a:t> surfaces and we can easily identify each pen with the help of RFID</a:t>
            </a:r>
          </a:p>
          <a:p>
            <a:r>
              <a:rPr lang="en-US" altLang="zh-CN" baseline="0" dirty="0" smtClean="0"/>
              <a:t>It also have remote interaction possibilities since there is a laser emitter.</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19</a:t>
            </a:fld>
            <a:endParaRPr lang="en-US" altLang="zh-CN"/>
          </a:p>
        </p:txBody>
      </p:sp>
    </p:spTree>
    <p:extLst>
      <p:ext uri="{BB962C8B-B14F-4D97-AF65-F5344CB8AC3E}">
        <p14:creationId xmlns:p14="http://schemas.microsoft.com/office/powerpoint/2010/main" val="1338217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Based</a:t>
            </a:r>
            <a:r>
              <a:rPr lang="en-US" altLang="zh-CN" baseline="0" dirty="0" smtClean="0"/>
              <a:t> on the hardware, multi-touch input recognition algorithm is required to recognize interactive inputs.</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20</a:t>
            </a:fld>
            <a:endParaRPr lang="en-US" altLang="zh-CN"/>
          </a:p>
        </p:txBody>
      </p:sp>
    </p:spTree>
    <p:extLst>
      <p:ext uri="{BB962C8B-B14F-4D97-AF65-F5344CB8AC3E}">
        <p14:creationId xmlns:p14="http://schemas.microsoft.com/office/powerpoint/2010/main" val="2644409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algorithm</a:t>
            </a:r>
            <a:r>
              <a:rPr lang="en-US" altLang="zh-CN" baseline="0" dirty="0" smtClean="0"/>
              <a:t> is based on a popular open source project CCV (Community Core Vision) recognizing separate inputs and a later input fusion module which fuse the multiple interactive inputs as well as </a:t>
            </a:r>
            <a:r>
              <a:rPr lang="en-US" altLang="zh-CN" baseline="0" dirty="0" err="1" smtClean="0"/>
              <a:t>uPen</a:t>
            </a:r>
            <a:r>
              <a:rPr lang="en-US" altLang="zh-CN" baseline="0" dirty="0" smtClean="0"/>
              <a:t> messages together.</a:t>
            </a:r>
          </a:p>
          <a:p>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21</a:t>
            </a:fld>
            <a:endParaRPr lang="en-US" altLang="zh-CN"/>
          </a:p>
        </p:txBody>
      </p:sp>
    </p:spTree>
    <p:extLst>
      <p:ext uri="{BB962C8B-B14F-4D97-AF65-F5344CB8AC3E}">
        <p14:creationId xmlns:p14="http://schemas.microsoft.com/office/powerpoint/2010/main" val="2302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Today my talk will </a:t>
            </a:r>
            <a:r>
              <a:rPr lang="en-US" altLang="zh-CN" dirty="0" err="1" smtClean="0"/>
              <a:t>devided</a:t>
            </a:r>
            <a:r>
              <a:rPr lang="en-US" altLang="zh-CN" baseline="0" dirty="0" smtClean="0"/>
              <a:t> into 4 parts. First is a brief introduction to </a:t>
            </a:r>
            <a:r>
              <a:rPr lang="en-US" altLang="zh-CN" baseline="0" dirty="0" err="1" smtClean="0"/>
              <a:t>uTable</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a:t>
            </a:fld>
            <a:endParaRPr lang="en-US" altLang="zh-CN"/>
          </a:p>
        </p:txBody>
      </p:sp>
    </p:spTree>
    <p:extLst>
      <p:ext uri="{BB962C8B-B14F-4D97-AF65-F5344CB8AC3E}">
        <p14:creationId xmlns:p14="http://schemas.microsoft.com/office/powerpoint/2010/main" val="2644409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made some improvements</a:t>
            </a:r>
            <a:r>
              <a:rPr lang="en-US" altLang="zh-CN" baseline="0" dirty="0" smtClean="0"/>
              <a:t> on CCV: hysteretic </a:t>
            </a:r>
            <a:r>
              <a:rPr lang="en-US" altLang="zh-CN" baseline="0" dirty="0" err="1" smtClean="0"/>
              <a:t>binarization</a:t>
            </a:r>
            <a:r>
              <a:rPr lang="en-US" altLang="zh-CN" baseline="0" dirty="0" smtClean="0"/>
              <a:t> and using adaptive thresholds in different areas.</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22</a:t>
            </a:fld>
            <a:endParaRPr lang="en-US" altLang="zh-CN"/>
          </a:p>
        </p:txBody>
      </p:sp>
    </p:spTree>
    <p:extLst>
      <p:ext uri="{BB962C8B-B14F-4D97-AF65-F5344CB8AC3E}">
        <p14:creationId xmlns:p14="http://schemas.microsoft.com/office/powerpoint/2010/main" val="3437209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the fusion flow chart,  we used two level fusion blocks, a lower level fusion block for</a:t>
            </a:r>
            <a:r>
              <a:rPr lang="en-US" altLang="zh-CN" baseline="0" dirty="0" smtClean="0"/>
              <a:t> separate sub units and a higher level fusion block for the entire </a:t>
            </a:r>
            <a:r>
              <a:rPr lang="en-US" altLang="zh-CN" baseline="0" dirty="0" err="1" smtClean="0"/>
              <a:t>uTable</a:t>
            </a:r>
            <a:r>
              <a:rPr lang="en-US" altLang="zh-CN" baseline="0" dirty="0" smtClean="0"/>
              <a:t> inputs.</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24</a:t>
            </a:fld>
            <a:endParaRPr lang="en-US" altLang="zh-CN"/>
          </a:p>
        </p:txBody>
      </p:sp>
    </p:spTree>
    <p:extLst>
      <p:ext uri="{BB962C8B-B14F-4D97-AF65-F5344CB8AC3E}">
        <p14:creationId xmlns:p14="http://schemas.microsoft.com/office/powerpoint/2010/main" val="694022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gesture engine is also needed</a:t>
            </a:r>
            <a:r>
              <a:rPr lang="en-US" altLang="zh-CN" baseline="0" dirty="0" smtClean="0"/>
              <a:t> to translate the recognized touch spots into commands, which is understandable by the upper software.</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25</a:t>
            </a:fld>
            <a:endParaRPr lang="en-US" altLang="zh-CN"/>
          </a:p>
        </p:txBody>
      </p:sp>
    </p:spTree>
    <p:extLst>
      <p:ext uri="{BB962C8B-B14F-4D97-AF65-F5344CB8AC3E}">
        <p14:creationId xmlns:p14="http://schemas.microsoft.com/office/powerpoint/2010/main" val="275963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Okay, after</a:t>
            </a:r>
            <a:r>
              <a:rPr lang="en-US" altLang="zh-CN" baseline="0" dirty="0" smtClean="0"/>
              <a:t> the bottom layer of </a:t>
            </a:r>
            <a:r>
              <a:rPr lang="en-US" altLang="zh-CN" baseline="0" dirty="0" err="1" smtClean="0"/>
              <a:t>uTable</a:t>
            </a:r>
            <a:r>
              <a:rPr lang="en-US" altLang="zh-CN" baseline="0" dirty="0" smtClean="0"/>
              <a:t>, let’s have a look at the software based on </a:t>
            </a:r>
            <a:r>
              <a:rPr lang="en-US" altLang="zh-CN" baseline="0" dirty="0" err="1" smtClean="0"/>
              <a:t>uTable</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26</a:t>
            </a:fld>
            <a:endParaRPr lang="en-US" altLang="zh-CN"/>
          </a:p>
        </p:txBody>
      </p:sp>
    </p:spTree>
    <p:extLst>
      <p:ext uri="{BB962C8B-B14F-4D97-AF65-F5344CB8AC3E}">
        <p14:creationId xmlns:p14="http://schemas.microsoft.com/office/powerpoint/2010/main" val="264440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architecture is shown as this figure. All the software is running on windows 7.</a:t>
            </a:r>
          </a:p>
          <a:p>
            <a:r>
              <a:rPr lang="en-US" altLang="zh-CN" dirty="0" smtClean="0"/>
              <a:t>And based on the hardware</a:t>
            </a:r>
            <a:r>
              <a:rPr lang="en-US" altLang="zh-CN" baseline="0" dirty="0" smtClean="0"/>
              <a:t> and recognition sub system, we established </a:t>
            </a:r>
            <a:r>
              <a:rPr lang="en-US" altLang="zh-CN" baseline="0" dirty="0" err="1" smtClean="0"/>
              <a:t>uPlatform</a:t>
            </a:r>
            <a:r>
              <a:rPr lang="en-US" altLang="zh-CN" baseline="0" dirty="0" smtClean="0"/>
              <a:t>, a framework for digital object control and input management, and then based on the </a:t>
            </a:r>
            <a:r>
              <a:rPr lang="en-US" altLang="zh-CN" baseline="0" dirty="0" err="1" smtClean="0"/>
              <a:t>uTableSDK</a:t>
            </a:r>
            <a:r>
              <a:rPr lang="en-US" altLang="zh-CN" baseline="0" dirty="0" smtClean="0"/>
              <a:t>, developers can develop many applications on </a:t>
            </a:r>
            <a:r>
              <a:rPr lang="en-US" altLang="zh-CN" baseline="0" dirty="0" err="1" smtClean="0"/>
              <a:t>uTable</a:t>
            </a:r>
            <a:r>
              <a:rPr lang="en-US" altLang="zh-CN" baseline="0" dirty="0" smtClean="0"/>
              <a:t>. And also, the interface between user input level and UI systems are TUIO, so those applications can also run on other TUIO tabletop systems</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27</a:t>
            </a:fld>
            <a:endParaRPr lang="en-US" altLang="zh-CN"/>
          </a:p>
        </p:txBody>
      </p:sp>
    </p:spTree>
    <p:extLst>
      <p:ext uri="{BB962C8B-B14F-4D97-AF65-F5344CB8AC3E}">
        <p14:creationId xmlns:p14="http://schemas.microsoft.com/office/powerpoint/2010/main" val="333999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a:t>
            </a:r>
            <a:r>
              <a:rPr lang="en-US" altLang="zh-CN" dirty="0" err="1" smtClean="0"/>
              <a:t>uPlatform</a:t>
            </a:r>
            <a:r>
              <a:rPr lang="en-US" altLang="zh-CN" baseline="0" dirty="0" smtClean="0"/>
              <a:t> architecture, it has three levels: input manager, object manager and object tree.</a:t>
            </a:r>
          </a:p>
          <a:p>
            <a:r>
              <a:rPr lang="en-US" altLang="zh-CN" baseline="0" dirty="0" smtClean="0"/>
              <a:t>The input manager manage multi-user’s multi-modal inputs and translates the input commands to object manager, after an input interpretation and conflict elimination, the input command will be executed and the UI will also be updated.</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29</a:t>
            </a:fld>
            <a:endParaRPr lang="en-US" altLang="zh-CN"/>
          </a:p>
        </p:txBody>
      </p:sp>
    </p:spTree>
    <p:extLst>
      <p:ext uri="{BB962C8B-B14F-4D97-AF65-F5344CB8AC3E}">
        <p14:creationId xmlns:p14="http://schemas.microsoft.com/office/powerpoint/2010/main" val="10767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figure shows the input routes in the object tree, a command</a:t>
            </a:r>
            <a:r>
              <a:rPr lang="en-US" altLang="zh-CN" baseline="0" dirty="0" smtClean="0"/>
              <a:t> will be handled by a right object and continue routing until a object prevent it from routing in the object tree. If no objects can handle the input, it will be returned back to the object manger.</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30</a:t>
            </a:fld>
            <a:endParaRPr lang="en-US" altLang="zh-CN"/>
          </a:p>
        </p:txBody>
      </p:sp>
    </p:spTree>
    <p:extLst>
      <p:ext uri="{BB962C8B-B14F-4D97-AF65-F5344CB8AC3E}">
        <p14:creationId xmlns:p14="http://schemas.microsoft.com/office/powerpoint/2010/main" val="406006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also publish our </a:t>
            </a:r>
            <a:r>
              <a:rPr lang="en-US" altLang="zh-CN" baseline="0" dirty="0" err="1" smtClean="0"/>
              <a:t>uTableSDK</a:t>
            </a:r>
            <a:r>
              <a:rPr lang="en-US" altLang="zh-CN" baseline="0" dirty="0" smtClean="0"/>
              <a:t> for developers conveniently create </a:t>
            </a:r>
            <a:r>
              <a:rPr lang="en-US" altLang="zh-CN" baseline="0" dirty="0" err="1" smtClean="0"/>
              <a:t>uPlatform</a:t>
            </a:r>
            <a:r>
              <a:rPr lang="en-US" altLang="zh-CN" baseline="0" dirty="0" smtClean="0"/>
              <a:t> Applications on </a:t>
            </a:r>
            <a:r>
              <a:rPr lang="en-US" altLang="zh-CN" baseline="0" dirty="0" err="1" smtClean="0"/>
              <a:t>uTable</a:t>
            </a:r>
            <a:r>
              <a:rPr lang="en-US" altLang="zh-CN" baseline="0" dirty="0" smtClean="0"/>
              <a:t>, it’s easy to do this for its’ similar to create a WPF application.</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31</a:t>
            </a:fld>
            <a:endParaRPr lang="en-US" altLang="zh-CN"/>
          </a:p>
        </p:txBody>
      </p:sp>
    </p:spTree>
    <p:extLst>
      <p:ext uri="{BB962C8B-B14F-4D97-AF65-F5344CB8AC3E}">
        <p14:creationId xmlns:p14="http://schemas.microsoft.com/office/powerpoint/2010/main" val="2371568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here are some applications based on the </a:t>
            </a:r>
            <a:r>
              <a:rPr lang="en-US" altLang="zh-CN" dirty="0" err="1" smtClean="0"/>
              <a:t>uTableSDK</a:t>
            </a:r>
            <a:r>
              <a:rPr lang="en-US" altLang="zh-CN" dirty="0" smtClean="0"/>
              <a:t>.</a:t>
            </a:r>
          </a:p>
          <a:p>
            <a:r>
              <a:rPr lang="en-US" altLang="zh-CN" dirty="0" smtClean="0"/>
              <a:t>This</a:t>
            </a:r>
            <a:r>
              <a:rPr lang="en-US" altLang="zh-CN" baseline="0" dirty="0" smtClean="0"/>
              <a:t> is </a:t>
            </a:r>
            <a:r>
              <a:rPr lang="en-US" altLang="zh-CN" baseline="0" dirty="0" err="1" smtClean="0"/>
              <a:t>uMeeting</a:t>
            </a:r>
            <a:r>
              <a:rPr lang="en-US" altLang="zh-CN" baseline="0" dirty="0" smtClean="0"/>
              <a:t>, </a:t>
            </a:r>
            <a:r>
              <a:rPr lang="en-US" altLang="zh-CN" dirty="0" smtClean="0"/>
              <a:t>User can fetch</a:t>
            </a:r>
            <a:r>
              <a:rPr lang="en-US" altLang="zh-CN" baseline="0" dirty="0" smtClean="0"/>
              <a:t> a book from his digital drawer, make annotations and sharing with others.</a:t>
            </a:r>
          </a:p>
          <a:p>
            <a:r>
              <a:rPr lang="en-US" altLang="zh-CN" baseline="0" dirty="0" smtClean="0"/>
              <a:t>Based on </a:t>
            </a:r>
            <a:r>
              <a:rPr lang="en-US" altLang="zh-CN" baseline="0" dirty="0" err="1" smtClean="0"/>
              <a:t>uPlatform</a:t>
            </a:r>
            <a:r>
              <a:rPr lang="en-US" altLang="zh-CN" baseline="0" dirty="0" smtClean="0"/>
              <a:t>, users can create different working spaces, for </a:t>
            </a:r>
            <a:r>
              <a:rPr lang="en-US" altLang="zh-CN" baseline="0" dirty="0" err="1" smtClean="0"/>
              <a:t>collobrative</a:t>
            </a:r>
            <a:r>
              <a:rPr lang="en-US" altLang="zh-CN" baseline="0" dirty="0" smtClean="0"/>
              <a:t> working, and personal work.</a:t>
            </a:r>
          </a:p>
          <a:p>
            <a:r>
              <a:rPr lang="en-US" altLang="zh-CN" baseline="0" dirty="0" smtClean="0"/>
              <a:t>Here is a different application: jigsaw</a:t>
            </a:r>
          </a:p>
          <a:p>
            <a:r>
              <a:rPr lang="en-US" altLang="zh-CN" baseline="0" dirty="0" smtClean="0"/>
              <a:t>In </a:t>
            </a:r>
            <a:r>
              <a:rPr lang="en-US" altLang="zh-CN" baseline="0" dirty="0" err="1" smtClean="0"/>
              <a:t>uDinning</a:t>
            </a:r>
            <a:r>
              <a:rPr lang="en-US" altLang="zh-CN" baseline="0" dirty="0" smtClean="0"/>
              <a:t>, we can order our </a:t>
            </a:r>
            <a:r>
              <a:rPr lang="en-US" altLang="zh-CN" baseline="0" dirty="0" err="1" smtClean="0"/>
              <a:t>favourate</a:t>
            </a:r>
            <a:r>
              <a:rPr lang="en-US" altLang="zh-CN" baseline="0" dirty="0" smtClean="0"/>
              <a:t> dish by direct-manipulation on the digital menu.</a:t>
            </a:r>
          </a:p>
          <a:p>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32</a:t>
            </a:fld>
            <a:endParaRPr lang="en-US" altLang="zh-CN"/>
          </a:p>
        </p:txBody>
      </p:sp>
    </p:spTree>
    <p:extLst>
      <p:ext uri="{BB962C8B-B14F-4D97-AF65-F5344CB8AC3E}">
        <p14:creationId xmlns:p14="http://schemas.microsoft.com/office/powerpoint/2010/main" val="3153067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That’s it. And</a:t>
            </a:r>
            <a:r>
              <a:rPr lang="en-US" baseline="0" dirty="0" smtClean="0"/>
              <a:t> welcome to our lab for </a:t>
            </a:r>
            <a:r>
              <a:rPr lang="en-US" baseline="0" smtClean="0"/>
              <a:t>detailed discussion.</a:t>
            </a:r>
            <a:endParaRPr 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33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Today my talk will </a:t>
            </a:r>
            <a:r>
              <a:rPr lang="en-US" altLang="zh-CN" dirty="0" err="1" smtClean="0"/>
              <a:t>devided</a:t>
            </a:r>
            <a:r>
              <a:rPr lang="en-US" altLang="zh-CN" baseline="0" dirty="0" smtClean="0"/>
              <a:t> into 4 parts. First is a brief introduction to </a:t>
            </a:r>
            <a:r>
              <a:rPr lang="en-US" altLang="zh-CN" baseline="0" smtClean="0"/>
              <a:t>uTable</a:t>
            </a:r>
            <a:endParaRPr lang="zh-CN" altLang="en-US"/>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3</a:t>
            </a:fld>
            <a:endParaRPr lang="en-US" altLang="zh-CN"/>
          </a:p>
        </p:txBody>
      </p:sp>
    </p:spTree>
    <p:extLst>
      <p:ext uri="{BB962C8B-B14F-4D97-AF65-F5344CB8AC3E}">
        <p14:creationId xmlns:p14="http://schemas.microsoft.com/office/powerpoint/2010/main" val="264440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4</a:t>
            </a:fld>
            <a:endParaRPr lang="en-US" altLang="zh-CN"/>
          </a:p>
        </p:txBody>
      </p:sp>
    </p:spTree>
    <p:extLst>
      <p:ext uri="{BB962C8B-B14F-4D97-AF65-F5344CB8AC3E}">
        <p14:creationId xmlns:p14="http://schemas.microsoft.com/office/powerpoint/2010/main" val="75146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As a table, it also preserve the functions of the real physical table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Okay, It’s large,  but not only large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5</a:t>
            </a:fld>
            <a:endParaRPr lang="en-US" altLang="zh-CN"/>
          </a:p>
        </p:txBody>
      </p:sp>
    </p:spTree>
    <p:extLst>
      <p:ext uri="{BB962C8B-B14F-4D97-AF65-F5344CB8AC3E}">
        <p14:creationId xmlns:p14="http://schemas.microsoft.com/office/powerpoint/2010/main" val="400392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 are many contradictions</a:t>
            </a:r>
          </a:p>
          <a:p>
            <a:r>
              <a:rPr lang="en-US" altLang="zh-CN" dirty="0" smtClean="0"/>
              <a:t>The display</a:t>
            </a:r>
            <a:r>
              <a:rPr lang="en-US" altLang="zh-CN" baseline="0" dirty="0" smtClean="0"/>
              <a:t> surface is also the input surface</a:t>
            </a:r>
          </a:p>
          <a:p>
            <a:r>
              <a:rPr lang="en-US" altLang="zh-CN" baseline="0" dirty="0" smtClean="0"/>
              <a:t>Additionally, the </a:t>
            </a:r>
            <a:r>
              <a:rPr lang="en-US" altLang="zh-CN" baseline="0" dirty="0" err="1" smtClean="0"/>
              <a:t>ui</a:t>
            </a:r>
            <a:r>
              <a:rPr lang="en-US" altLang="zh-CN" baseline="0" dirty="0" smtClean="0"/>
              <a:t> management policy is different, from desktops, small tabletops, such as surface and SMART table.</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6</a:t>
            </a:fld>
            <a:endParaRPr lang="en-US" altLang="zh-CN"/>
          </a:p>
        </p:txBody>
      </p:sp>
    </p:spTree>
    <p:extLst>
      <p:ext uri="{BB962C8B-B14F-4D97-AF65-F5344CB8AC3E}">
        <p14:creationId xmlns:p14="http://schemas.microsoft.com/office/powerpoint/2010/main" val="263096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solve the problems above</a:t>
            </a:r>
            <a:r>
              <a:rPr lang="en-US" altLang="zh-CN" baseline="0" dirty="0" smtClean="0"/>
              <a:t> and find a tradeoff between those parameters, we make great efforts on the hardware design.</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7</a:t>
            </a:fld>
            <a:endParaRPr lang="en-US" altLang="zh-CN"/>
          </a:p>
        </p:txBody>
      </p:sp>
    </p:spTree>
    <p:extLst>
      <p:ext uri="{BB962C8B-B14F-4D97-AF65-F5344CB8AC3E}">
        <p14:creationId xmlns:p14="http://schemas.microsoft.com/office/powerpoint/2010/main" val="264440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hardware design can also be divided into four parts</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8</a:t>
            </a:fld>
            <a:endParaRPr lang="en-US" altLang="zh-CN"/>
          </a:p>
        </p:txBody>
      </p:sp>
    </p:spTree>
    <p:extLst>
      <p:ext uri="{BB962C8B-B14F-4D97-AF65-F5344CB8AC3E}">
        <p14:creationId xmlns:p14="http://schemas.microsoft.com/office/powerpoint/2010/main" val="94705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hardware design can also </a:t>
            </a:r>
            <a:r>
              <a:rPr lang="en-US" altLang="zh-CN" baseline="0" dirty="0" err="1" smtClean="0"/>
              <a:t>devided</a:t>
            </a:r>
            <a:r>
              <a:rPr lang="en-US" altLang="zh-CN" baseline="0" dirty="0" smtClean="0"/>
              <a:t> into four parts, Let’s see the architecture first</a:t>
            </a:r>
            <a:endParaRPr lang="zh-CN" altLang="en-US" dirty="0"/>
          </a:p>
        </p:txBody>
      </p:sp>
      <p:sp>
        <p:nvSpPr>
          <p:cNvPr id="4" name="灯片编号占位符 3"/>
          <p:cNvSpPr>
            <a:spLocks noGrp="1"/>
          </p:cNvSpPr>
          <p:nvPr>
            <p:ph type="sldNum" sz="quarter" idx="10"/>
          </p:nvPr>
        </p:nvSpPr>
        <p:spPr/>
        <p:txBody>
          <a:bodyPr/>
          <a:lstStyle/>
          <a:p>
            <a:pPr>
              <a:defRPr/>
            </a:pPr>
            <a:fld id="{602DB640-616F-4375-8B98-784D7A6FAB0E}" type="slidenum">
              <a:rPr lang="en-US" altLang="zh-CN" smtClean="0"/>
              <a:pPr>
                <a:defRPr/>
              </a:pPr>
              <a:t>9</a:t>
            </a:fld>
            <a:endParaRPr lang="en-US" altLang="zh-CN"/>
          </a:p>
        </p:txBody>
      </p:sp>
    </p:spTree>
    <p:extLst>
      <p:ext uri="{BB962C8B-B14F-4D97-AF65-F5344CB8AC3E}">
        <p14:creationId xmlns:p14="http://schemas.microsoft.com/office/powerpoint/2010/main" val="947053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12" descr="200px-Tsinghua_Emblem"/>
          <p:cNvPicPr>
            <a:picLocks noChangeAspect="1" noChangeArrowheads="1"/>
          </p:cNvPicPr>
          <p:nvPr userDrawn="1"/>
        </p:nvPicPr>
        <p:blipFill>
          <a:blip r:embed="rId2" cstate="print"/>
          <a:srcRect/>
          <a:stretch>
            <a:fillRect/>
          </a:stretch>
        </p:blipFill>
        <p:spPr bwMode="auto">
          <a:xfrm>
            <a:off x="71438" y="71438"/>
            <a:ext cx="1330325" cy="1343025"/>
          </a:xfrm>
          <a:prstGeom prst="rect">
            <a:avLst/>
          </a:prstGeom>
          <a:noFill/>
          <a:ln w="9525">
            <a:noFill/>
            <a:miter lim="800000"/>
            <a:headEnd/>
            <a:tailEnd/>
          </a:ln>
        </p:spPr>
      </p:pic>
      <p:sp>
        <p:nvSpPr>
          <p:cNvPr id="4" name="Line 13"/>
          <p:cNvSpPr>
            <a:spLocks noChangeShapeType="1"/>
          </p:cNvSpPr>
          <p:nvPr userDrawn="1"/>
        </p:nvSpPr>
        <p:spPr bwMode="auto">
          <a:xfrm>
            <a:off x="0" y="1524000"/>
            <a:ext cx="9144000" cy="0"/>
          </a:xfrm>
          <a:prstGeom prst="line">
            <a:avLst/>
          </a:prstGeom>
          <a:noFill/>
          <a:ln w="63500">
            <a:solidFill>
              <a:srgbClr val="800080"/>
            </a:solidFill>
            <a:round/>
            <a:headEnd/>
            <a:tailEnd/>
          </a:ln>
          <a:effectLst/>
        </p:spPr>
        <p:txBody>
          <a:bodyPr/>
          <a:lstStyle/>
          <a:p>
            <a:pPr>
              <a:defRPr/>
            </a:pPr>
            <a:endParaRPr lang="zh-CN" altLang="en-US"/>
          </a:p>
        </p:txBody>
      </p:sp>
      <p:sp>
        <p:nvSpPr>
          <p:cNvPr id="6" name="矩形 5"/>
          <p:cNvSpPr/>
          <p:nvPr userDrawn="1"/>
        </p:nvSpPr>
        <p:spPr>
          <a:xfrm>
            <a:off x="4082119" y="428604"/>
            <a:ext cx="569388" cy="9233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sz="5400" b="1" baseline="0" dirty="0" smtClean="0">
                <a:ln w="11430"/>
                <a:solidFill>
                  <a:srgbClr val="C00000"/>
                </a:solidFill>
                <a:effectLst>
                  <a:outerShdw blurRad="50800" dist="39000" dir="5460000" algn="tl">
                    <a:srgbClr val="000000">
                      <a:alpha val="38000"/>
                    </a:srgbClr>
                  </a:outerShdw>
                </a:effectLst>
              </a:rPr>
              <a:t>  </a:t>
            </a:r>
            <a:endParaRPr lang="en-US" sz="5400" b="1" dirty="0">
              <a:ln w="11430"/>
              <a:solidFill>
                <a:srgbClr val="C00000"/>
              </a:solidFill>
              <a:effectLst>
                <a:outerShdw blurRad="50800" dist="39000" dir="5460000" algn="tl">
                  <a:srgbClr val="000000">
                    <a:alpha val="38000"/>
                  </a:srgbClr>
                </a:outerShdw>
              </a:effectLst>
            </a:endParaRPr>
          </a:p>
        </p:txBody>
      </p:sp>
      <p:sp>
        <p:nvSpPr>
          <p:cNvPr id="3075" name="Rectangle 3"/>
          <p:cNvSpPr>
            <a:spLocks noGrp="1" noChangeArrowheads="1"/>
          </p:cNvSpPr>
          <p:nvPr>
            <p:ph type="ctrTitle"/>
          </p:nvPr>
        </p:nvSpPr>
        <p:spPr>
          <a:xfrm>
            <a:off x="609600" y="1828800"/>
            <a:ext cx="7772400" cy="1885952"/>
          </a:xfrm>
        </p:spPr>
        <p:txBody>
          <a:bodyPr/>
          <a:lstStyle>
            <a:lvl1pPr>
              <a:defRPr sz="3200">
                <a:solidFill>
                  <a:srgbClr val="292929"/>
                </a:solidFill>
              </a:defRPr>
            </a:lvl1pPr>
          </a:lstStyle>
          <a:p>
            <a:r>
              <a:rPr lang="en-US" altLang="zh-CN" dirty="0"/>
              <a:t>Click to edit Master title style</a:t>
            </a:r>
          </a:p>
        </p:txBody>
      </p:sp>
      <p:pic>
        <p:nvPicPr>
          <p:cNvPr id="2050" name="Picture 2" descr="E:\Documents\Study\Slides\清华模板\pi-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6282" y="235013"/>
            <a:ext cx="3022222" cy="1015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Font typeface="Wingdings" pitchFamily="2" charset="2"/>
              <a:buChar char="Ø"/>
              <a:defRPr b="0">
                <a:latin typeface="Constantia" pitchFamily="18" charset="0"/>
              </a:defRPr>
            </a:lvl1pPr>
            <a:lvl2pPr>
              <a:defRPr>
                <a:latin typeface="Constantia" pitchFamily="18" charset="0"/>
              </a:defRPr>
            </a:lvl2pPr>
            <a:lvl3pPr>
              <a:defRPr>
                <a:latin typeface="Constantia" pitchFamily="18" charset="0"/>
              </a:defRPr>
            </a:lvl3pPr>
            <a:lvl4pPr>
              <a:defRPr>
                <a:latin typeface="Constantia" pitchFamily="18" charset="0"/>
              </a:defRPr>
            </a:lvl4pPr>
            <a:lvl5pPr>
              <a:defRPr>
                <a:latin typeface="Constantia"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标题 8"/>
          <p:cNvSpPr>
            <a:spLocks noGrp="1"/>
          </p:cNvSpPr>
          <p:nvPr>
            <p:ph type="title"/>
          </p:nvPr>
        </p:nvSpPr>
        <p:spPr/>
        <p:txBody>
          <a:bodyPr/>
          <a:lstStyle>
            <a:lvl1pPr algn="l">
              <a:defRPr/>
            </a:lvl1pPr>
          </a:lstStyle>
          <a:p>
            <a:r>
              <a:rPr lang="zh-CN" altLang="en-US" dirty="0" smtClean="0"/>
              <a:t>单击此处编辑母版标题样式</a:t>
            </a:r>
            <a:endParaRPr lang="en-US" dirty="0"/>
          </a:p>
        </p:txBody>
      </p:sp>
      <p:sp>
        <p:nvSpPr>
          <p:cNvPr id="6" name="页脚占位符 3"/>
          <p:cNvSpPr>
            <a:spLocks noGrp="1"/>
          </p:cNvSpPr>
          <p:nvPr>
            <p:ph type="ftr" sz="quarter" idx="10"/>
          </p:nvPr>
        </p:nvSpPr>
        <p:spPr>
          <a:xfrm>
            <a:off x="457200" y="6400800"/>
            <a:ext cx="3352800" cy="320675"/>
          </a:xfrm>
          <a:prstGeom prst="rect">
            <a:avLst/>
          </a:prstGeom>
        </p:spPr>
        <p:txBody>
          <a:bodyPr/>
          <a:lstStyle>
            <a:lvl1pPr>
              <a:defRPr/>
            </a:lvl1pPr>
          </a:lstStyle>
          <a:p>
            <a:pPr>
              <a:defRPr/>
            </a:pPr>
            <a:r>
              <a:rPr lang="en-US" altLang="zh-CN" dirty="0" smtClean="0"/>
              <a:t>Introduction to </a:t>
            </a:r>
            <a:r>
              <a:rPr lang="en-US" altLang="zh-CN" b="1" i="1" dirty="0"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3074" name="Picture 2" descr="E:\Documents\Study\Slides\清华模板\清华校徽标志.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59648" y="44624"/>
            <a:ext cx="1068741" cy="107611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Documents\Study\Slides\清华模板\pi-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19957" y="6366214"/>
            <a:ext cx="1544531" cy="519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57200" y="76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8" name="Rectangle 3"/>
          <p:cNvSpPr>
            <a:spLocks noGrp="1" noChangeArrowheads="1"/>
          </p:cNvSpPr>
          <p:nvPr>
            <p:ph type="body" idx="1"/>
          </p:nvPr>
        </p:nvSpPr>
        <p:spPr bwMode="auto">
          <a:xfrm>
            <a:off x="381000" y="1447800"/>
            <a:ext cx="84582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5" name="Line 11"/>
          <p:cNvSpPr>
            <a:spLocks noChangeShapeType="1"/>
          </p:cNvSpPr>
          <p:nvPr/>
        </p:nvSpPr>
        <p:spPr bwMode="auto">
          <a:xfrm>
            <a:off x="0" y="6324600"/>
            <a:ext cx="9144000" cy="0"/>
          </a:xfrm>
          <a:prstGeom prst="line">
            <a:avLst/>
          </a:prstGeom>
          <a:noFill/>
          <a:ln w="38100">
            <a:solidFill>
              <a:srgbClr val="800080"/>
            </a:solidFill>
            <a:round/>
            <a:headEnd/>
            <a:tailEnd/>
          </a:ln>
          <a:effectLst/>
        </p:spPr>
        <p:txBody>
          <a:bodyPr/>
          <a:lstStyle/>
          <a:p>
            <a:pPr>
              <a:defRPr/>
            </a:pPr>
            <a:endParaRPr lang="zh-CN" altLang="en-US"/>
          </a:p>
        </p:txBody>
      </p:sp>
      <p:sp>
        <p:nvSpPr>
          <p:cNvPr id="1039" name="Line 15"/>
          <p:cNvSpPr>
            <a:spLocks noChangeShapeType="1"/>
          </p:cNvSpPr>
          <p:nvPr/>
        </p:nvSpPr>
        <p:spPr bwMode="auto">
          <a:xfrm>
            <a:off x="0" y="1143000"/>
            <a:ext cx="9144000" cy="0"/>
          </a:xfrm>
          <a:prstGeom prst="line">
            <a:avLst/>
          </a:prstGeom>
          <a:noFill/>
          <a:ln w="38100">
            <a:solidFill>
              <a:srgbClr val="800080"/>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Helvetica" pitchFamily="16" charset="0"/>
        </a:defRPr>
      </a:lvl2pPr>
      <a:lvl3pPr algn="ctr" rtl="0" eaLnBrk="0" fontAlgn="base" hangingPunct="0">
        <a:spcBef>
          <a:spcPct val="0"/>
        </a:spcBef>
        <a:spcAft>
          <a:spcPct val="0"/>
        </a:spcAft>
        <a:defRPr sz="4000">
          <a:solidFill>
            <a:schemeClr val="tx1"/>
          </a:solidFill>
          <a:latin typeface="Helvetica" pitchFamily="16" charset="0"/>
        </a:defRPr>
      </a:lvl3pPr>
      <a:lvl4pPr algn="ctr" rtl="0" eaLnBrk="0" fontAlgn="base" hangingPunct="0">
        <a:spcBef>
          <a:spcPct val="0"/>
        </a:spcBef>
        <a:spcAft>
          <a:spcPct val="0"/>
        </a:spcAft>
        <a:defRPr sz="4000">
          <a:solidFill>
            <a:schemeClr val="tx1"/>
          </a:solidFill>
          <a:latin typeface="Helvetica" pitchFamily="16" charset="0"/>
        </a:defRPr>
      </a:lvl4pPr>
      <a:lvl5pPr algn="ctr" rtl="0" eaLnBrk="0" fontAlgn="base" hangingPunct="0">
        <a:spcBef>
          <a:spcPct val="0"/>
        </a:spcBef>
        <a:spcAft>
          <a:spcPct val="0"/>
        </a:spcAft>
        <a:defRPr sz="4000">
          <a:solidFill>
            <a:schemeClr val="tx1"/>
          </a:solidFill>
          <a:latin typeface="Helvetica" pitchFamily="16" charset="0"/>
        </a:defRPr>
      </a:lvl5pPr>
      <a:lvl6pPr marL="457200" algn="ctr" rtl="0" fontAlgn="base">
        <a:spcBef>
          <a:spcPct val="0"/>
        </a:spcBef>
        <a:spcAft>
          <a:spcPct val="0"/>
        </a:spcAft>
        <a:defRPr sz="4000">
          <a:solidFill>
            <a:schemeClr val="tx1"/>
          </a:solidFill>
          <a:latin typeface="Helvetica" pitchFamily="16" charset="0"/>
        </a:defRPr>
      </a:lvl6pPr>
      <a:lvl7pPr marL="914400" algn="ctr" rtl="0" fontAlgn="base">
        <a:spcBef>
          <a:spcPct val="0"/>
        </a:spcBef>
        <a:spcAft>
          <a:spcPct val="0"/>
        </a:spcAft>
        <a:defRPr sz="4000">
          <a:solidFill>
            <a:schemeClr val="tx1"/>
          </a:solidFill>
          <a:latin typeface="Helvetica" pitchFamily="16" charset="0"/>
        </a:defRPr>
      </a:lvl7pPr>
      <a:lvl8pPr marL="1371600" algn="ctr" rtl="0" fontAlgn="base">
        <a:spcBef>
          <a:spcPct val="0"/>
        </a:spcBef>
        <a:spcAft>
          <a:spcPct val="0"/>
        </a:spcAft>
        <a:defRPr sz="4000">
          <a:solidFill>
            <a:schemeClr val="tx1"/>
          </a:solidFill>
          <a:latin typeface="Helvetica" pitchFamily="16" charset="0"/>
        </a:defRPr>
      </a:lvl8pPr>
      <a:lvl9pPr marL="1828800" algn="ctr" rtl="0" fontAlgn="base">
        <a:spcBef>
          <a:spcPct val="0"/>
        </a:spcBef>
        <a:spcAft>
          <a:spcPct val="0"/>
        </a:spcAft>
        <a:defRPr sz="4000">
          <a:solidFill>
            <a:schemeClr val="tx1"/>
          </a:solidFill>
          <a:latin typeface="Helvetica" pitchFamily="16" charset="0"/>
        </a:defRPr>
      </a:lvl9pPr>
    </p:titleStyle>
    <p:bodyStyle>
      <a:lvl1pPr marL="342900" indent="-342900" algn="l" rtl="0" eaLnBrk="0" fontAlgn="base" hangingPunct="0">
        <a:spcBef>
          <a:spcPct val="20000"/>
        </a:spcBef>
        <a:spcAft>
          <a:spcPct val="0"/>
        </a:spcAft>
        <a:buFont typeface="Wingdings" pitchFamily="16" charset="2"/>
        <a:buChar char="§"/>
        <a:defRPr sz="2800">
          <a:solidFill>
            <a:srgbClr val="29292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a:solidFill>
            <a:srgbClr val="292929"/>
          </a:solidFill>
          <a:latin typeface="+mn-lt"/>
        </a:defRPr>
      </a:lvl2pPr>
      <a:lvl3pPr marL="1143000" indent="-228600" algn="l" rtl="0" eaLnBrk="0" fontAlgn="base" hangingPunct="0">
        <a:spcBef>
          <a:spcPct val="20000"/>
        </a:spcBef>
        <a:spcAft>
          <a:spcPct val="0"/>
        </a:spcAft>
        <a:buChar char="•"/>
        <a:defRPr sz="2000">
          <a:solidFill>
            <a:srgbClr val="292929"/>
          </a:solidFill>
          <a:latin typeface="+mn-lt"/>
        </a:defRPr>
      </a:lvl3pPr>
      <a:lvl4pPr marL="1600200" indent="-228600" algn="l" rtl="0" eaLnBrk="0" fontAlgn="base" hangingPunct="0">
        <a:spcBef>
          <a:spcPct val="20000"/>
        </a:spcBef>
        <a:spcAft>
          <a:spcPct val="0"/>
        </a:spcAft>
        <a:buChar char="–"/>
        <a:defRPr sz="2000">
          <a:solidFill>
            <a:srgbClr val="292929"/>
          </a:solidFill>
          <a:latin typeface="+mn-lt"/>
        </a:defRPr>
      </a:lvl4pPr>
      <a:lvl5pPr marL="2057400" indent="-228600" algn="l" rtl="0" eaLnBrk="0" fontAlgn="base" hangingPunct="0">
        <a:spcBef>
          <a:spcPct val="20000"/>
        </a:spcBef>
        <a:spcAft>
          <a:spcPct val="0"/>
        </a:spcAft>
        <a:buChar char="»"/>
        <a:defRPr sz="2000">
          <a:solidFill>
            <a:srgbClr val="292929"/>
          </a:solidFill>
          <a:latin typeface="+mn-lt"/>
        </a:defRPr>
      </a:lvl5pPr>
      <a:lvl6pPr marL="2514600" indent="-228600" algn="l" rtl="0" fontAlgn="base">
        <a:spcBef>
          <a:spcPct val="20000"/>
        </a:spcBef>
        <a:spcAft>
          <a:spcPct val="0"/>
        </a:spcAft>
        <a:buChar char="»"/>
        <a:defRPr>
          <a:solidFill>
            <a:srgbClr val="292929"/>
          </a:solidFill>
          <a:latin typeface="+mn-lt"/>
        </a:defRPr>
      </a:lvl6pPr>
      <a:lvl7pPr marL="2971800" indent="-228600" algn="l" rtl="0" fontAlgn="base">
        <a:spcBef>
          <a:spcPct val="20000"/>
        </a:spcBef>
        <a:spcAft>
          <a:spcPct val="0"/>
        </a:spcAft>
        <a:buChar char="»"/>
        <a:defRPr>
          <a:solidFill>
            <a:srgbClr val="292929"/>
          </a:solidFill>
          <a:latin typeface="+mn-lt"/>
        </a:defRPr>
      </a:lvl7pPr>
      <a:lvl8pPr marL="3429000" indent="-228600" algn="l" rtl="0" fontAlgn="base">
        <a:spcBef>
          <a:spcPct val="20000"/>
        </a:spcBef>
        <a:spcAft>
          <a:spcPct val="0"/>
        </a:spcAft>
        <a:buChar char="»"/>
        <a:defRPr>
          <a:solidFill>
            <a:srgbClr val="292929"/>
          </a:solidFill>
          <a:latin typeface="+mn-lt"/>
        </a:defRPr>
      </a:lvl8pPr>
      <a:lvl9pPr marL="3886200" indent="-228600" algn="l" rtl="0" fontAlgn="base">
        <a:spcBef>
          <a:spcPct val="20000"/>
        </a:spcBef>
        <a:spcAft>
          <a:spcPct val="0"/>
        </a:spcAft>
        <a:buChar char="»"/>
        <a:defRPr>
          <a:solidFill>
            <a:srgbClr val="292929"/>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539552" y="1556792"/>
            <a:ext cx="8100392" cy="2433637"/>
          </a:xfrm>
        </p:spPr>
        <p:txBody>
          <a:bodyPr/>
          <a:lstStyle/>
          <a:p>
            <a:r>
              <a:rPr lang="en-US" dirty="0" err="1" smtClean="0">
                <a:solidFill>
                  <a:srgbClr val="0033CC"/>
                </a:solidFill>
              </a:rPr>
              <a:t>uTable</a:t>
            </a:r>
            <a:r>
              <a:rPr lang="en-US" dirty="0" smtClean="0">
                <a:solidFill>
                  <a:srgbClr val="0033CC"/>
                </a:solidFill>
              </a:rPr>
              <a:t>: A Large Scale Interactive Tabletop System</a:t>
            </a:r>
            <a:endParaRPr lang="en-US" altLang="zh-CN" dirty="0" smtClean="0">
              <a:solidFill>
                <a:srgbClr val="0033CC"/>
              </a:solidFill>
              <a:ea typeface="宋体" pitchFamily="16" charset="-122"/>
            </a:endParaRPr>
          </a:p>
        </p:txBody>
      </p:sp>
      <p:sp>
        <p:nvSpPr>
          <p:cNvPr id="4099" name="Rectangle 3"/>
          <p:cNvSpPr>
            <a:spLocks noGrp="1" noChangeArrowheads="1"/>
          </p:cNvSpPr>
          <p:nvPr>
            <p:ph type="subTitle" idx="4294967295"/>
          </p:nvPr>
        </p:nvSpPr>
        <p:spPr>
          <a:xfrm>
            <a:off x="315987" y="3573016"/>
            <a:ext cx="8072437" cy="1571625"/>
          </a:xfrm>
          <a:noFill/>
        </p:spPr>
        <p:txBody>
          <a:bodyPr wrap="none" anchor="ctr"/>
          <a:lstStyle/>
          <a:p>
            <a:pPr marL="0" indent="0" algn="r" eaLnBrk="1" hangingPunct="1">
              <a:buFont typeface="Wingdings" pitchFamily="16" charset="2"/>
              <a:buNone/>
            </a:pPr>
            <a:r>
              <a:rPr lang="zh-CN" altLang="en-US" sz="2400" dirty="0" smtClean="0">
                <a:ea typeface="宋体" pitchFamily="16" charset="-122"/>
              </a:rPr>
              <a:t>秦永强 </a:t>
            </a:r>
            <a:r>
              <a:rPr lang="zh-CN" altLang="en-US" sz="2400" dirty="0">
                <a:ea typeface="宋体" pitchFamily="16" charset="-122"/>
              </a:rPr>
              <a:t>（</a:t>
            </a:r>
            <a:r>
              <a:rPr lang="en-US" altLang="zh-CN" sz="2400" dirty="0" err="1" smtClean="0">
                <a:ea typeface="宋体" pitchFamily="16" charset="-122"/>
              </a:rPr>
              <a:t>Yongqiang</a:t>
            </a:r>
            <a:r>
              <a:rPr lang="en-US" altLang="zh-CN" sz="2400" dirty="0" smtClean="0">
                <a:ea typeface="宋体" pitchFamily="16" charset="-122"/>
              </a:rPr>
              <a:t> Qin</a:t>
            </a:r>
            <a:r>
              <a:rPr lang="zh-CN" altLang="en-US" sz="2400" dirty="0" smtClean="0">
                <a:ea typeface="宋体" pitchFamily="16" charset="-122"/>
              </a:rPr>
              <a:t>）</a:t>
            </a:r>
            <a:endParaRPr lang="en-US" altLang="zh-CN" sz="2400" dirty="0" smtClean="0">
              <a:ea typeface="宋体" pitchFamily="16" charset="-122"/>
            </a:endParaRPr>
          </a:p>
          <a:p>
            <a:pPr marL="0" indent="0" algn="r" eaLnBrk="1" hangingPunct="1">
              <a:buFont typeface="Wingdings" pitchFamily="16" charset="2"/>
              <a:buNone/>
            </a:pPr>
            <a:r>
              <a:rPr lang="en-US" altLang="zh-CN" sz="2400" dirty="0" smtClean="0">
                <a:ea typeface="宋体" pitchFamily="16" charset="-122"/>
              </a:rPr>
              <a:t>FIT </a:t>
            </a:r>
            <a:r>
              <a:rPr lang="en-US" altLang="zh-CN" sz="2400" dirty="0" smtClean="0">
                <a:ea typeface="宋体" pitchFamily="16" charset="-122"/>
              </a:rPr>
              <a:t>415</a:t>
            </a:r>
            <a:r>
              <a:rPr lang="en-US" altLang="zh-CN" sz="2400" dirty="0" smtClean="0">
                <a:ea typeface="宋体" pitchFamily="16" charset="-122"/>
              </a:rPr>
              <a:t> </a:t>
            </a:r>
            <a:r>
              <a:rPr lang="en-US" altLang="zh-CN" sz="2400" dirty="0" smtClean="0">
                <a:ea typeface="宋体" pitchFamily="16" charset="-122"/>
              </a:rPr>
              <a:t>@ Tsinghua</a:t>
            </a:r>
          </a:p>
        </p:txBody>
      </p:sp>
      <p:sp>
        <p:nvSpPr>
          <p:cNvPr id="4101" name="TextBox 6"/>
          <p:cNvSpPr txBox="1">
            <a:spLocks noChangeArrowheads="1"/>
          </p:cNvSpPr>
          <p:nvPr/>
        </p:nvSpPr>
        <p:spPr bwMode="auto">
          <a:xfrm>
            <a:off x="899591" y="5878433"/>
            <a:ext cx="7482085" cy="430887"/>
          </a:xfrm>
          <a:prstGeom prst="rect">
            <a:avLst/>
          </a:prstGeom>
          <a:noFill/>
          <a:ln w="9525">
            <a:noFill/>
            <a:miter lim="800000"/>
            <a:headEnd/>
            <a:tailEnd/>
          </a:ln>
        </p:spPr>
        <p:txBody>
          <a:bodyPr wrap="square">
            <a:spAutoFit/>
          </a:bodyPr>
          <a:lstStyle/>
          <a:p>
            <a:r>
              <a:rPr lang="en-US" sz="2200" b="1" dirty="0">
                <a:latin typeface="Arial Narrow" pitchFamily="34" charset="0"/>
                <a:ea typeface="Arial Unicode MS" pitchFamily="34" charset="-122"/>
                <a:cs typeface="Arabic Typesetting" pitchFamily="66" charset="-78"/>
              </a:rPr>
              <a:t>Key Lab. </a:t>
            </a:r>
            <a:r>
              <a:rPr lang="en-US" sz="2200" b="1" dirty="0" smtClean="0">
                <a:latin typeface="Arial Narrow" pitchFamily="34" charset="0"/>
                <a:ea typeface="Arial Unicode MS" pitchFamily="34" charset="-122"/>
                <a:cs typeface="Arabic Typesetting" pitchFamily="66" charset="-78"/>
              </a:rPr>
              <a:t>of </a:t>
            </a:r>
            <a:r>
              <a:rPr lang="en-US" sz="2200" b="1" dirty="0">
                <a:latin typeface="Arial Narrow" pitchFamily="34" charset="0"/>
                <a:ea typeface="Arial Unicode MS" pitchFamily="34" charset="-122"/>
                <a:cs typeface="Arabic Typesetting" pitchFamily="66" charset="-78"/>
              </a:rPr>
              <a:t>Pervasive </a:t>
            </a:r>
            <a:r>
              <a:rPr lang="en-US" sz="2200" b="1" dirty="0" smtClean="0">
                <a:latin typeface="Arial Narrow" pitchFamily="34" charset="0"/>
                <a:ea typeface="Arial Unicode MS" pitchFamily="34" charset="-122"/>
                <a:cs typeface="Arabic Typesetting" pitchFamily="66" charset="-78"/>
              </a:rPr>
              <a:t>Computing, Tsinghua </a:t>
            </a:r>
            <a:r>
              <a:rPr lang="en-US" sz="2200" b="1" dirty="0">
                <a:latin typeface="Arial Narrow" pitchFamily="34" charset="0"/>
                <a:ea typeface="Arial Unicode MS" pitchFamily="34" charset="-122"/>
                <a:cs typeface="Arabic Typesetting" pitchFamily="66" charset="-78"/>
              </a:rPr>
              <a:t>University, China</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924944"/>
            <a:ext cx="3062405" cy="26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33509">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Split joint architecture</a:t>
            </a:r>
          </a:p>
          <a:p>
            <a:pPr lvl="1"/>
            <a:r>
              <a:rPr lang="en-US" altLang="zh-CN" dirty="0" smtClean="0"/>
              <a:t>Each sub unit is a </a:t>
            </a:r>
            <a:r>
              <a:rPr lang="en-US" altLang="zh-CN" dirty="0" smtClean="0">
                <a:solidFill>
                  <a:srgbClr val="0033CC"/>
                </a:solidFill>
              </a:rPr>
              <a:t>complete</a:t>
            </a:r>
            <a:r>
              <a:rPr lang="en-US" altLang="zh-CN" dirty="0" smtClean="0"/>
              <a:t> tabletop device</a:t>
            </a:r>
          </a:p>
          <a:p>
            <a:pPr lvl="2"/>
            <a:r>
              <a:rPr lang="en-US" altLang="zh-CN" dirty="0" smtClean="0"/>
              <a:t>Has its own output and input apparatus</a:t>
            </a:r>
          </a:p>
          <a:p>
            <a:pPr lvl="1"/>
            <a:r>
              <a:rPr lang="en-US" altLang="zh-CN" dirty="0" smtClean="0"/>
              <a:t>Multiple sub units </a:t>
            </a:r>
            <a:r>
              <a:rPr lang="en-US" altLang="zh-CN" dirty="0" smtClean="0">
                <a:solidFill>
                  <a:srgbClr val="0033CC"/>
                </a:solidFill>
              </a:rPr>
              <a:t>join together </a:t>
            </a:r>
            <a:r>
              <a:rPr lang="en-US" altLang="zh-CN" dirty="0" smtClean="0"/>
              <a:t>into the entire </a:t>
            </a:r>
            <a:r>
              <a:rPr lang="en-US" altLang="zh-CN" i="1" dirty="0" err="1" smtClean="0"/>
              <a:t>uTable</a:t>
            </a:r>
            <a:r>
              <a:rPr lang="en-US" altLang="zh-CN" dirty="0" smtClean="0"/>
              <a:t>.</a:t>
            </a:r>
          </a:p>
          <a:p>
            <a:pPr lvl="2"/>
            <a:r>
              <a:rPr lang="en-US" altLang="zh-CN" dirty="0" smtClean="0"/>
              <a:t>Seamless joint (the seam is </a:t>
            </a:r>
            <a:r>
              <a:rPr lang="en-US" altLang="zh-CN" dirty="0" smtClean="0">
                <a:solidFill>
                  <a:srgbClr val="0033CC"/>
                </a:solidFill>
              </a:rPr>
              <a:t>less than 0.5mm</a:t>
            </a:r>
            <a:r>
              <a:rPr lang="en-US" altLang="zh-CN" dirty="0" smtClean="0"/>
              <a:t>)</a:t>
            </a:r>
          </a:p>
          <a:p>
            <a:pPr lvl="1"/>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Hardware—Architecture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grpSp>
        <p:nvGrpSpPr>
          <p:cNvPr id="10" name="组合 9"/>
          <p:cNvGrpSpPr/>
          <p:nvPr/>
        </p:nvGrpSpPr>
        <p:grpSpPr>
          <a:xfrm>
            <a:off x="216372" y="3717032"/>
            <a:ext cx="8766844" cy="2304256"/>
            <a:chOff x="216372" y="3429000"/>
            <a:chExt cx="8766844" cy="2304256"/>
          </a:xfrm>
        </p:grpSpPr>
        <p:pic>
          <p:nvPicPr>
            <p:cNvPr id="5" name="Picture 2" descr="坐地箱体模型"/>
            <p:cNvPicPr>
              <a:picLocks noChangeAspect="1" noChangeArrowheads="1"/>
            </p:cNvPicPr>
            <p:nvPr/>
          </p:nvPicPr>
          <p:blipFill>
            <a:blip r:embed="rId3" cstate="print"/>
            <a:srcRect/>
            <a:stretch>
              <a:fillRect/>
            </a:stretch>
          </p:blipFill>
          <p:spPr bwMode="auto">
            <a:xfrm>
              <a:off x="216372" y="3429000"/>
              <a:ext cx="3210849" cy="2304256"/>
            </a:xfrm>
            <a:prstGeom prst="rect">
              <a:avLst/>
            </a:prstGeom>
            <a:noFill/>
            <a:ln w="9525">
              <a:noFill/>
              <a:miter lim="800000"/>
              <a:headEnd/>
              <a:tailEnd/>
            </a:ln>
          </p:spPr>
        </p:pic>
        <p:pic>
          <p:nvPicPr>
            <p:cNvPr id="6" name="Picture 2" descr="00 - Copy"/>
            <p:cNvPicPr>
              <a:picLocks noChangeAspect="1" noChangeArrowheads="1"/>
            </p:cNvPicPr>
            <p:nvPr/>
          </p:nvPicPr>
          <p:blipFill>
            <a:blip r:embed="rId4" cstate="print"/>
            <a:srcRect l="3566" t="11815" b="5203"/>
            <a:stretch>
              <a:fillRect/>
            </a:stretch>
          </p:blipFill>
          <p:spPr bwMode="auto">
            <a:xfrm>
              <a:off x="4716016" y="3545475"/>
              <a:ext cx="4267200" cy="2071305"/>
            </a:xfrm>
            <a:prstGeom prst="rect">
              <a:avLst/>
            </a:prstGeom>
            <a:noFill/>
            <a:ln w="9525">
              <a:noFill/>
              <a:miter lim="800000"/>
              <a:headEnd/>
              <a:tailEnd/>
            </a:ln>
          </p:spPr>
        </p:pic>
        <p:grpSp>
          <p:nvGrpSpPr>
            <p:cNvPr id="9" name="组合 8"/>
            <p:cNvGrpSpPr/>
            <p:nvPr/>
          </p:nvGrpSpPr>
          <p:grpSpPr>
            <a:xfrm>
              <a:off x="3403082" y="4233862"/>
              <a:ext cx="1168918" cy="923330"/>
              <a:chOff x="3403082" y="4233862"/>
              <a:chExt cx="1168918" cy="923330"/>
            </a:xfrm>
          </p:grpSpPr>
          <p:sp>
            <p:nvSpPr>
              <p:cNvPr id="8" name="TextBox 7"/>
              <p:cNvSpPr txBox="1"/>
              <p:nvPr/>
            </p:nvSpPr>
            <p:spPr>
              <a:xfrm>
                <a:off x="3403082" y="4233862"/>
                <a:ext cx="1168918" cy="923330"/>
              </a:xfrm>
              <a:prstGeom prst="rect">
                <a:avLst/>
              </a:prstGeom>
              <a:noFill/>
            </p:spPr>
            <p:txBody>
              <a:bodyPr wrap="square" rtlCol="0">
                <a:spAutoFit/>
              </a:bodyPr>
              <a:lstStyle/>
              <a:p>
                <a:r>
                  <a:rPr lang="en-US" altLang="zh-CN" dirty="0" smtClean="0"/>
                  <a:t>Join </a:t>
                </a:r>
              </a:p>
              <a:p>
                <a:endParaRPr lang="en-US" altLang="zh-CN" dirty="0"/>
              </a:p>
              <a:p>
                <a:r>
                  <a:rPr lang="en-US" altLang="zh-CN" dirty="0" smtClean="0"/>
                  <a:t>Together</a:t>
                </a:r>
                <a:endParaRPr lang="zh-CN" altLang="en-US" dirty="0"/>
              </a:p>
            </p:txBody>
          </p:sp>
          <p:sp>
            <p:nvSpPr>
              <p:cNvPr id="7" name="右箭头 6"/>
              <p:cNvSpPr/>
              <p:nvPr/>
            </p:nvSpPr>
            <p:spPr bwMode="auto">
              <a:xfrm>
                <a:off x="3563888" y="4437112"/>
                <a:ext cx="936104" cy="432048"/>
              </a:xfrm>
              <a:prstGeom prst="right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grpSp>
    </p:spTree>
    <p:extLst>
      <p:ext uri="{BB962C8B-B14F-4D97-AF65-F5344CB8AC3E}">
        <p14:creationId xmlns:p14="http://schemas.microsoft.com/office/powerpoint/2010/main" val="3738327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65000"/>
                  </a:schemeClr>
                </a:solidFill>
              </a:rPr>
              <a:t>Architecture</a:t>
            </a:r>
          </a:p>
          <a:p>
            <a:r>
              <a:rPr lang="en-US" altLang="zh-CN" dirty="0" smtClean="0">
                <a:solidFill>
                  <a:srgbClr val="0033CC"/>
                </a:solidFill>
              </a:rPr>
              <a:t>Visual Output apparatus</a:t>
            </a:r>
          </a:p>
          <a:p>
            <a:r>
              <a:rPr lang="en-US" altLang="zh-CN" dirty="0" smtClean="0">
                <a:solidFill>
                  <a:schemeClr val="bg1">
                    <a:lumMod val="75000"/>
                  </a:schemeClr>
                </a:solidFill>
              </a:rPr>
              <a:t>Multi-Touch Input </a:t>
            </a:r>
            <a:r>
              <a:rPr lang="en-US" altLang="zh-CN" dirty="0">
                <a:solidFill>
                  <a:schemeClr val="bg1">
                    <a:lumMod val="75000"/>
                  </a:schemeClr>
                </a:solidFill>
              </a:rPr>
              <a:t>apparatus</a:t>
            </a:r>
            <a:endParaRPr lang="en-US" altLang="zh-CN" dirty="0" smtClean="0">
              <a:solidFill>
                <a:schemeClr val="bg1">
                  <a:lumMod val="75000"/>
                </a:schemeClr>
              </a:solidFill>
            </a:endParaRPr>
          </a:p>
          <a:p>
            <a:r>
              <a:rPr lang="en-US" altLang="zh-CN" dirty="0" smtClean="0">
                <a:solidFill>
                  <a:schemeClr val="bg1">
                    <a:lumMod val="75000"/>
                  </a:schemeClr>
                </a:solidFill>
              </a:rPr>
              <a:t>Pen liked Device</a:t>
            </a: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1974682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Display Device</a:t>
            </a:r>
          </a:p>
          <a:p>
            <a:pPr lvl="1"/>
            <a:r>
              <a:rPr lang="en-US" altLang="zh-CN" dirty="0" smtClean="0"/>
              <a:t>Industrial Projector, rear projection</a:t>
            </a:r>
            <a:endParaRPr lang="en-US" altLang="zh-CN" dirty="0"/>
          </a:p>
          <a:p>
            <a:r>
              <a:rPr lang="en-US" altLang="zh-CN" dirty="0" smtClean="0"/>
              <a:t>Display layer:</a:t>
            </a:r>
          </a:p>
          <a:p>
            <a:pPr lvl="1"/>
            <a:r>
              <a:rPr lang="en-US" altLang="zh-CN" dirty="0" smtClean="0">
                <a:solidFill>
                  <a:srgbClr val="0033CC"/>
                </a:solidFill>
              </a:rPr>
              <a:t>4 </a:t>
            </a:r>
            <a:r>
              <a:rPr lang="en-US" altLang="zh-CN" dirty="0" smtClean="0"/>
              <a:t>parts </a:t>
            </a:r>
            <a:r>
              <a:rPr lang="en-US" altLang="zh-CN" dirty="0"/>
              <a:t>: bearing </a:t>
            </a:r>
            <a:r>
              <a:rPr lang="en-US" altLang="zh-CN" dirty="0" smtClean="0"/>
              <a:t>glass, Fresnel Lens, Rear-Projection Film and the front protection glass.</a:t>
            </a:r>
          </a:p>
          <a:p>
            <a:pPr marL="457200" lvl="1" indent="0">
              <a:buNone/>
            </a:pPr>
            <a:endParaRPr lang="en-US" altLang="zh-CN"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Hardware—Output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3" cstate="print"/>
          <a:srcRect/>
          <a:stretch>
            <a:fillRect/>
          </a:stretch>
        </p:blipFill>
        <p:spPr bwMode="auto">
          <a:xfrm>
            <a:off x="1403648" y="3665562"/>
            <a:ext cx="5832648" cy="2571750"/>
          </a:xfrm>
          <a:prstGeom prst="rect">
            <a:avLst/>
          </a:prstGeom>
          <a:noFill/>
          <a:ln w="9525">
            <a:noFill/>
            <a:miter lim="800000"/>
            <a:headEnd/>
            <a:tailEnd/>
          </a:ln>
        </p:spPr>
      </p:pic>
    </p:spTree>
    <p:extLst>
      <p:ext uri="{BB962C8B-B14F-4D97-AF65-F5344CB8AC3E}">
        <p14:creationId xmlns:p14="http://schemas.microsoft.com/office/powerpoint/2010/main" val="3773207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65000"/>
                  </a:schemeClr>
                </a:solidFill>
              </a:rPr>
              <a:t>Architecture</a:t>
            </a:r>
          </a:p>
          <a:p>
            <a:r>
              <a:rPr lang="en-US" altLang="zh-CN" dirty="0" smtClean="0">
                <a:solidFill>
                  <a:schemeClr val="bg1">
                    <a:lumMod val="65000"/>
                  </a:schemeClr>
                </a:solidFill>
              </a:rPr>
              <a:t>Visual Output apparatus</a:t>
            </a:r>
          </a:p>
          <a:p>
            <a:r>
              <a:rPr lang="en-US" altLang="zh-CN" dirty="0" smtClean="0">
                <a:solidFill>
                  <a:srgbClr val="0033CC"/>
                </a:solidFill>
              </a:rPr>
              <a:t>Multi-Touch Input </a:t>
            </a:r>
            <a:r>
              <a:rPr lang="en-US" altLang="zh-CN" dirty="0">
                <a:solidFill>
                  <a:srgbClr val="0033CC"/>
                </a:solidFill>
              </a:rPr>
              <a:t>apparatus</a:t>
            </a:r>
            <a:endParaRPr lang="en-US" altLang="zh-CN" dirty="0" smtClean="0">
              <a:solidFill>
                <a:srgbClr val="0033CC"/>
              </a:solidFill>
            </a:endParaRPr>
          </a:p>
          <a:p>
            <a:r>
              <a:rPr lang="en-US" altLang="zh-CN" dirty="0" smtClean="0">
                <a:solidFill>
                  <a:schemeClr val="bg1">
                    <a:lumMod val="75000"/>
                  </a:schemeClr>
                </a:solidFill>
              </a:rPr>
              <a:t>Pen liked Device</a:t>
            </a: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4049627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DI (Diffuse Illumination), which is</a:t>
            </a:r>
          </a:p>
          <a:p>
            <a:pPr lvl="1"/>
            <a:r>
              <a:rPr lang="en-US" altLang="zh-CN" dirty="0" smtClean="0">
                <a:solidFill>
                  <a:srgbClr val="0033CC"/>
                </a:solidFill>
              </a:rPr>
              <a:t>Safe</a:t>
            </a:r>
            <a:r>
              <a:rPr lang="en-US" altLang="zh-CN" dirty="0" smtClean="0"/>
              <a:t> to users’ eyes.</a:t>
            </a:r>
          </a:p>
          <a:p>
            <a:pPr lvl="1"/>
            <a:r>
              <a:rPr lang="en-US" altLang="zh-CN" dirty="0" smtClean="0">
                <a:solidFill>
                  <a:srgbClr val="0033CC"/>
                </a:solidFill>
              </a:rPr>
              <a:t>No blind areas </a:t>
            </a:r>
            <a:r>
              <a:rPr lang="en-US" altLang="zh-CN" dirty="0" smtClean="0"/>
              <a:t>of the surface</a:t>
            </a:r>
          </a:p>
          <a:p>
            <a:pPr lvl="1"/>
            <a:r>
              <a:rPr lang="en-US" altLang="zh-CN" dirty="0" smtClean="0">
                <a:solidFill>
                  <a:srgbClr val="0033CC"/>
                </a:solidFill>
              </a:rPr>
              <a:t>No physical borders </a:t>
            </a:r>
            <a:r>
              <a:rPr lang="en-US" altLang="zh-CN" dirty="0" smtClean="0"/>
              <a:t>of each sub-apparatus</a:t>
            </a:r>
          </a:p>
          <a:p>
            <a:pPr lvl="1"/>
            <a:r>
              <a:rPr lang="en-US" altLang="zh-CN" dirty="0"/>
              <a:t>Rich raw data for computer </a:t>
            </a:r>
            <a:r>
              <a:rPr lang="en-US" altLang="zh-CN" dirty="0" smtClean="0"/>
              <a:t>vision algorithm.</a:t>
            </a:r>
          </a:p>
          <a:p>
            <a:pPr lvl="1"/>
            <a:endParaRPr lang="en-US" altLang="zh-CN" dirty="0"/>
          </a:p>
          <a:p>
            <a:pPr lvl="1"/>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Hardware—Input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717032"/>
            <a:ext cx="4464496" cy="255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377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Hardware—Input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5" name="Picture 2" descr="E:\Data\863uTable\专利\图\双摄像头副本.jpg"/>
          <p:cNvPicPr>
            <a:picLocks noGrp="1" noChangeAspect="1" noChangeArrowheads="1"/>
          </p:cNvPicPr>
          <p:nvPr>
            <p:ph idx="1"/>
          </p:nvPr>
        </p:nvPicPr>
        <p:blipFill>
          <a:blip r:embed="rId2" cstate="print"/>
          <a:srcRect/>
          <a:stretch>
            <a:fillRect/>
          </a:stretch>
        </p:blipFill>
        <p:spPr>
          <a:xfrm>
            <a:off x="323528" y="2348880"/>
            <a:ext cx="8458200" cy="3705287"/>
          </a:xfrm>
          <a:prstGeom prst="rect">
            <a:avLst/>
          </a:prstGeom>
          <a:noFill/>
        </p:spPr>
      </p:pic>
      <p:sp>
        <p:nvSpPr>
          <p:cNvPr id="6" name="矩形 5"/>
          <p:cNvSpPr/>
          <p:nvPr/>
        </p:nvSpPr>
        <p:spPr>
          <a:xfrm>
            <a:off x="179512" y="1575070"/>
            <a:ext cx="5294783" cy="523220"/>
          </a:xfrm>
          <a:prstGeom prst="rect">
            <a:avLst/>
          </a:prstGeom>
        </p:spPr>
        <p:txBody>
          <a:bodyPr wrap="none">
            <a:spAutoFit/>
          </a:bodyPr>
          <a:lstStyle/>
          <a:p>
            <a:pPr marL="457200" indent="-457200">
              <a:buFont typeface="Wingdings" pitchFamily="2" charset="2"/>
              <a:buChar char="Ø"/>
            </a:pPr>
            <a:r>
              <a:rPr lang="en-US" altLang="zh-CN" sz="2800" dirty="0">
                <a:solidFill>
                  <a:srgbClr val="292929"/>
                </a:solidFill>
                <a:latin typeface="Constantia" pitchFamily="18" charset="0"/>
              </a:rPr>
              <a:t>blind areas of </a:t>
            </a:r>
            <a:r>
              <a:rPr lang="en-US" altLang="zh-CN" sz="2800" dirty="0" smtClean="0">
                <a:solidFill>
                  <a:srgbClr val="292929"/>
                </a:solidFill>
                <a:latin typeface="Constantia" pitchFamily="18" charset="0"/>
              </a:rPr>
              <a:t>the camera view</a:t>
            </a:r>
            <a:endParaRPr lang="zh-CN" altLang="en-US" sz="2800" dirty="0">
              <a:solidFill>
                <a:srgbClr val="292929"/>
              </a:solidFill>
              <a:latin typeface="Constantia" pitchFamily="18" charset="0"/>
            </a:endParaRPr>
          </a:p>
        </p:txBody>
      </p:sp>
    </p:spTree>
    <p:extLst>
      <p:ext uri="{BB962C8B-B14F-4D97-AF65-F5344CB8AC3E}">
        <p14:creationId xmlns:p14="http://schemas.microsoft.com/office/powerpoint/2010/main" val="112562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Multi-camera in one sub unit</a:t>
            </a:r>
          </a:p>
          <a:p>
            <a:pPr lvl="1"/>
            <a:r>
              <a:rPr lang="en-US" altLang="zh-CN" dirty="0" smtClean="0"/>
              <a:t>Eliminate blind areas of the surface</a:t>
            </a:r>
            <a:endParaRPr lang="en-US" altLang="zh-CN" dirty="0"/>
          </a:p>
          <a:p>
            <a:pPr lvl="1"/>
            <a:r>
              <a:rPr lang="en-US" altLang="zh-CN" dirty="0" smtClean="0"/>
              <a:t>Precision of the input</a:t>
            </a:r>
          </a:p>
          <a:p>
            <a:r>
              <a:rPr lang="en-US" altLang="zh-CN" dirty="0" smtClean="0"/>
              <a:t>Synchronously working under control</a:t>
            </a:r>
          </a:p>
        </p:txBody>
      </p:sp>
      <p:sp>
        <p:nvSpPr>
          <p:cNvPr id="3" name="标题 2"/>
          <p:cNvSpPr>
            <a:spLocks noGrp="1"/>
          </p:cNvSpPr>
          <p:nvPr>
            <p:ph type="title"/>
          </p:nvPr>
        </p:nvSpPr>
        <p:spPr/>
        <p:txBody>
          <a:bodyPr/>
          <a:lstStyle/>
          <a:p>
            <a:r>
              <a:rPr lang="en-US" altLang="zh-CN" dirty="0"/>
              <a:t>Hardware—Input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5" name="Picture 1"/>
          <p:cNvPicPr>
            <a:picLocks noChangeAspect="1" noChangeArrowheads="1"/>
          </p:cNvPicPr>
          <p:nvPr/>
        </p:nvPicPr>
        <p:blipFill>
          <a:blip r:embed="rId3" cstate="print"/>
          <a:srcRect/>
          <a:stretch>
            <a:fillRect/>
          </a:stretch>
        </p:blipFill>
        <p:spPr bwMode="auto">
          <a:xfrm>
            <a:off x="539552" y="3717032"/>
            <a:ext cx="4127302" cy="1910650"/>
          </a:xfrm>
          <a:prstGeom prst="rect">
            <a:avLst/>
          </a:prstGeom>
          <a:noFill/>
          <a:ln w="9525">
            <a:noFill/>
            <a:miter lim="800000"/>
            <a:headEnd/>
            <a:tailEnd/>
          </a:ln>
        </p:spPr>
      </p:pic>
      <p:sp>
        <p:nvSpPr>
          <p:cNvPr id="7" name="TextBox 6"/>
          <p:cNvSpPr txBox="1"/>
          <p:nvPr/>
        </p:nvSpPr>
        <p:spPr>
          <a:xfrm>
            <a:off x="1233641" y="5867980"/>
            <a:ext cx="2762295" cy="369332"/>
          </a:xfrm>
          <a:prstGeom prst="rect">
            <a:avLst/>
          </a:prstGeom>
          <a:noFill/>
        </p:spPr>
        <p:txBody>
          <a:bodyPr wrap="none" rtlCol="0">
            <a:spAutoFit/>
          </a:bodyPr>
          <a:lstStyle/>
          <a:p>
            <a:r>
              <a:rPr lang="en-US" altLang="zh-CN" dirty="0" smtClean="0"/>
              <a:t>Multi-camera in each unit</a:t>
            </a:r>
            <a:endParaRPr lang="zh-CN" altLang="en-US" dirty="0"/>
          </a:p>
        </p:txBody>
      </p:sp>
      <p:sp>
        <p:nvSpPr>
          <p:cNvPr id="8" name="右箭头 7"/>
          <p:cNvSpPr/>
          <p:nvPr/>
        </p:nvSpPr>
        <p:spPr bwMode="auto">
          <a:xfrm>
            <a:off x="4788024" y="4509120"/>
            <a:ext cx="936104" cy="360040"/>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9" name="矩形 8"/>
          <p:cNvSpPr/>
          <p:nvPr/>
        </p:nvSpPr>
        <p:spPr>
          <a:xfrm>
            <a:off x="6418267" y="5900246"/>
            <a:ext cx="1826141" cy="369332"/>
          </a:xfrm>
          <a:prstGeom prst="rect">
            <a:avLst/>
          </a:prstGeom>
        </p:spPr>
        <p:txBody>
          <a:bodyPr wrap="none">
            <a:spAutoFit/>
          </a:bodyPr>
          <a:lstStyle/>
          <a:p>
            <a:r>
              <a:rPr lang="en-US" altLang="zh-CN" dirty="0"/>
              <a:t>Synchronization</a:t>
            </a:r>
            <a:endParaRPr lang="zh-CN" alt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942" y="3650034"/>
            <a:ext cx="2736790" cy="221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161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Cameras &amp; IR </a:t>
            </a:r>
            <a:r>
              <a:rPr lang="en-US" altLang="zh-CN" dirty="0"/>
              <a:t>Lights </a:t>
            </a:r>
            <a:r>
              <a:rPr lang="en-US" altLang="zh-CN" dirty="0" smtClean="0"/>
              <a:t>Synchronization</a:t>
            </a:r>
            <a:endParaRPr lang="zh-CN" altLang="en-US" dirty="0"/>
          </a:p>
        </p:txBody>
      </p:sp>
      <p:sp>
        <p:nvSpPr>
          <p:cNvPr id="3" name="标题 2"/>
          <p:cNvSpPr>
            <a:spLocks noGrp="1"/>
          </p:cNvSpPr>
          <p:nvPr>
            <p:ph type="title"/>
          </p:nvPr>
        </p:nvSpPr>
        <p:spPr/>
        <p:txBody>
          <a:bodyPr/>
          <a:lstStyle/>
          <a:p>
            <a:r>
              <a:rPr lang="en-US" altLang="zh-CN" dirty="0"/>
              <a:t>Hardware—Input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5" name="Picture 10"/>
          <p:cNvPicPr>
            <a:picLocks noChangeAspect="1" noChangeArrowheads="1"/>
          </p:cNvPicPr>
          <p:nvPr/>
        </p:nvPicPr>
        <p:blipFill>
          <a:blip r:embed="rId2" cstate="print"/>
          <a:srcRect/>
          <a:stretch>
            <a:fillRect/>
          </a:stretch>
        </p:blipFill>
        <p:spPr bwMode="auto">
          <a:xfrm>
            <a:off x="1619672" y="2564904"/>
            <a:ext cx="5358146" cy="2984500"/>
          </a:xfrm>
          <a:prstGeom prst="rect">
            <a:avLst/>
          </a:prstGeom>
          <a:noFill/>
          <a:ln w="9525">
            <a:noFill/>
            <a:miter lim="800000"/>
            <a:headEnd/>
            <a:tailEnd/>
          </a:ln>
        </p:spPr>
      </p:pic>
    </p:spTree>
    <p:extLst>
      <p:ext uri="{BB962C8B-B14F-4D97-AF65-F5344CB8AC3E}">
        <p14:creationId xmlns:p14="http://schemas.microsoft.com/office/powerpoint/2010/main" val="3985143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65000"/>
                  </a:schemeClr>
                </a:solidFill>
              </a:rPr>
              <a:t>Architecture</a:t>
            </a:r>
          </a:p>
          <a:p>
            <a:r>
              <a:rPr lang="en-US" altLang="zh-CN" dirty="0" smtClean="0">
                <a:solidFill>
                  <a:schemeClr val="bg1">
                    <a:lumMod val="75000"/>
                  </a:schemeClr>
                </a:solidFill>
              </a:rPr>
              <a:t>Visual Output apparatus</a:t>
            </a:r>
          </a:p>
          <a:p>
            <a:r>
              <a:rPr lang="en-US" altLang="zh-CN" dirty="0" smtClean="0">
                <a:solidFill>
                  <a:schemeClr val="bg1">
                    <a:lumMod val="75000"/>
                  </a:schemeClr>
                </a:solidFill>
              </a:rPr>
              <a:t>Multi-Touch Input </a:t>
            </a:r>
            <a:r>
              <a:rPr lang="en-US" altLang="zh-CN" dirty="0">
                <a:solidFill>
                  <a:schemeClr val="bg1">
                    <a:lumMod val="75000"/>
                  </a:schemeClr>
                </a:solidFill>
              </a:rPr>
              <a:t>apparatus</a:t>
            </a:r>
            <a:endParaRPr lang="en-US" altLang="zh-CN" dirty="0" smtClean="0">
              <a:solidFill>
                <a:schemeClr val="bg1">
                  <a:lumMod val="75000"/>
                </a:schemeClr>
              </a:solidFill>
            </a:endParaRPr>
          </a:p>
          <a:p>
            <a:r>
              <a:rPr lang="en-US" altLang="zh-CN" dirty="0" smtClean="0">
                <a:solidFill>
                  <a:srgbClr val="0033CC"/>
                </a:solidFill>
              </a:rPr>
              <a:t>Pen liked Device</a:t>
            </a: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3477357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Similar to </a:t>
            </a:r>
            <a:r>
              <a:rPr lang="en-US" altLang="zh-CN" i="1" dirty="0" err="1" smtClean="0"/>
              <a:t>uTable</a:t>
            </a:r>
            <a:r>
              <a:rPr lang="en-US" altLang="zh-CN" dirty="0" smtClean="0"/>
              <a:t>, we named it as </a:t>
            </a:r>
            <a:r>
              <a:rPr lang="en-US" altLang="zh-CN" i="1" dirty="0" err="1" smtClean="0">
                <a:solidFill>
                  <a:srgbClr val="0033CC"/>
                </a:solidFill>
              </a:rPr>
              <a:t>uPen</a:t>
            </a:r>
            <a:endParaRPr lang="en-US" altLang="zh-CN" i="1" dirty="0" smtClean="0">
              <a:solidFill>
                <a:srgbClr val="0033CC"/>
              </a:solidFill>
            </a:endParaRPr>
          </a:p>
          <a:p>
            <a:pPr lvl="1"/>
            <a:r>
              <a:rPr lang="en-US" altLang="zh-CN" dirty="0" smtClean="0">
                <a:solidFill>
                  <a:srgbClr val="0033CC"/>
                </a:solidFill>
              </a:rPr>
              <a:t>Pressure sensitive </a:t>
            </a:r>
            <a:r>
              <a:rPr lang="en-US" altLang="zh-CN" dirty="0" smtClean="0"/>
              <a:t>on vision based tabletop surfaces</a:t>
            </a:r>
          </a:p>
          <a:p>
            <a:pPr lvl="1"/>
            <a:r>
              <a:rPr lang="en-US" altLang="zh-CN" dirty="0" smtClean="0"/>
              <a:t>Device identification based on </a:t>
            </a:r>
            <a:r>
              <a:rPr lang="en-US" altLang="zh-CN" dirty="0" smtClean="0">
                <a:solidFill>
                  <a:srgbClr val="0033CC"/>
                </a:solidFill>
              </a:rPr>
              <a:t>RFID</a:t>
            </a:r>
          </a:p>
          <a:p>
            <a:pPr lvl="1"/>
            <a:r>
              <a:rPr lang="en-US" altLang="zh-CN" dirty="0" smtClean="0">
                <a:solidFill>
                  <a:srgbClr val="0033CC"/>
                </a:solidFill>
              </a:rPr>
              <a:t>Remote interaction </a:t>
            </a:r>
            <a:r>
              <a:rPr lang="en-US" altLang="zh-CN" dirty="0" smtClean="0"/>
              <a:t>possibilities.</a:t>
            </a:r>
            <a:endParaRPr lang="zh-CN" altLang="en-US" dirty="0"/>
          </a:p>
        </p:txBody>
      </p:sp>
      <p:sp>
        <p:nvSpPr>
          <p:cNvPr id="3" name="标题 2"/>
          <p:cNvSpPr>
            <a:spLocks noGrp="1"/>
          </p:cNvSpPr>
          <p:nvPr>
            <p:ph type="title"/>
          </p:nvPr>
        </p:nvSpPr>
        <p:spPr/>
        <p:txBody>
          <a:bodyPr/>
          <a:lstStyle/>
          <a:p>
            <a:r>
              <a:rPr lang="en-US" altLang="zh-CN" dirty="0" smtClean="0"/>
              <a:t>Hardware—Pen-Liked-Device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3" y="3284984"/>
            <a:ext cx="4348979" cy="292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46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Introduction</a:t>
            </a:r>
          </a:p>
          <a:p>
            <a:r>
              <a:rPr lang="en-US" altLang="zh-CN" dirty="0" smtClean="0"/>
              <a:t>Hardware</a:t>
            </a:r>
          </a:p>
          <a:p>
            <a:r>
              <a:rPr lang="en-US" altLang="zh-CN" dirty="0" smtClean="0"/>
              <a:t>Multi-Touch Input Recognition</a:t>
            </a:r>
          </a:p>
          <a:p>
            <a:r>
              <a:rPr lang="en-US" altLang="zh-CN" dirty="0" smtClean="0"/>
              <a:t>Software</a:t>
            </a:r>
            <a:endParaRPr lang="zh-CN" altLang="en-US" dirty="0"/>
          </a:p>
        </p:txBody>
      </p:sp>
      <p:sp>
        <p:nvSpPr>
          <p:cNvPr id="3" name="标题 2"/>
          <p:cNvSpPr>
            <a:spLocks noGrp="1"/>
          </p:cNvSpPr>
          <p:nvPr>
            <p:ph type="title"/>
          </p:nvPr>
        </p:nvSpPr>
        <p:spPr/>
        <p:txBody>
          <a:bodyPr/>
          <a:lstStyle/>
          <a:p>
            <a:r>
              <a:rPr lang="en-US" altLang="zh-CN" dirty="0" smtClean="0"/>
              <a:t>Outlines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3190305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65000"/>
                  </a:schemeClr>
                </a:solidFill>
              </a:rPr>
              <a:t>Introduction</a:t>
            </a:r>
          </a:p>
          <a:p>
            <a:r>
              <a:rPr lang="en-US" altLang="zh-CN" dirty="0" smtClean="0">
                <a:solidFill>
                  <a:schemeClr val="bg1">
                    <a:lumMod val="65000"/>
                  </a:schemeClr>
                </a:solidFill>
              </a:rPr>
              <a:t>Hardware</a:t>
            </a:r>
          </a:p>
          <a:p>
            <a:r>
              <a:rPr lang="en-US" altLang="zh-CN" dirty="0" smtClean="0">
                <a:solidFill>
                  <a:srgbClr val="0033CC"/>
                </a:solidFill>
              </a:rPr>
              <a:t>Multi-Touch Input Recognition</a:t>
            </a:r>
          </a:p>
          <a:p>
            <a:r>
              <a:rPr lang="en-US" altLang="zh-CN" dirty="0" smtClean="0">
                <a:solidFill>
                  <a:schemeClr val="bg1">
                    <a:lumMod val="75000"/>
                  </a:schemeClr>
                </a:solidFill>
              </a:rPr>
              <a:t>Software</a:t>
            </a: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Outlines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793405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Sub unit recognition</a:t>
            </a:r>
          </a:p>
          <a:p>
            <a:pPr lvl="1"/>
            <a:r>
              <a:rPr lang="en-US" altLang="zh-CN" dirty="0" smtClean="0"/>
              <a:t>Computer Vision methods</a:t>
            </a:r>
          </a:p>
          <a:p>
            <a:pPr lvl="1"/>
            <a:r>
              <a:rPr lang="en-US" altLang="zh-CN" dirty="0" smtClean="0"/>
              <a:t>Based on CCV </a:t>
            </a:r>
            <a:r>
              <a:rPr lang="en-US" altLang="zh-CN" dirty="0"/>
              <a:t>(Community Core Vision)</a:t>
            </a:r>
          </a:p>
          <a:p>
            <a:pPr marL="457200" lvl="1" indent="0">
              <a:buNone/>
            </a:pPr>
            <a:endParaRPr lang="en-US" altLang="zh-CN" dirty="0" smtClean="0"/>
          </a:p>
          <a:p>
            <a:r>
              <a:rPr lang="en-US" altLang="zh-CN" dirty="0" smtClean="0"/>
              <a:t>Multiple input channels </a:t>
            </a:r>
            <a:r>
              <a:rPr lang="en-US" altLang="zh-CN" dirty="0" smtClean="0">
                <a:solidFill>
                  <a:srgbClr val="0033CC"/>
                </a:solidFill>
              </a:rPr>
              <a:t>fusion</a:t>
            </a:r>
          </a:p>
          <a:p>
            <a:pPr lvl="1"/>
            <a:r>
              <a:rPr lang="en-US" altLang="zh-CN" dirty="0" smtClean="0"/>
              <a:t>Multiple cameras in the same sub unit</a:t>
            </a:r>
          </a:p>
          <a:p>
            <a:pPr lvl="1"/>
            <a:r>
              <a:rPr lang="en-US" altLang="zh-CN" dirty="0" smtClean="0"/>
              <a:t>Multiple inputs from sub units</a:t>
            </a:r>
          </a:p>
          <a:p>
            <a:pPr lvl="1"/>
            <a:r>
              <a:rPr lang="en-US" altLang="zh-CN" dirty="0" err="1" smtClean="0"/>
              <a:t>uPen</a:t>
            </a:r>
            <a:r>
              <a:rPr lang="en-US" altLang="zh-CN" dirty="0" smtClean="0"/>
              <a:t> messages</a:t>
            </a:r>
          </a:p>
          <a:p>
            <a:pPr lvl="1"/>
            <a:endParaRPr lang="zh-CN" altLang="en-US" dirty="0"/>
          </a:p>
        </p:txBody>
      </p:sp>
      <p:sp>
        <p:nvSpPr>
          <p:cNvPr id="3" name="标题 2"/>
          <p:cNvSpPr>
            <a:spLocks noGrp="1"/>
          </p:cNvSpPr>
          <p:nvPr>
            <p:ph type="title"/>
          </p:nvPr>
        </p:nvSpPr>
        <p:spPr/>
        <p:txBody>
          <a:bodyPr/>
          <a:lstStyle/>
          <a:p>
            <a:r>
              <a:rPr lang="en-US" altLang="zh-CN" dirty="0"/>
              <a:t>Multi-Touch Input </a:t>
            </a:r>
            <a:r>
              <a:rPr lang="en-US" altLang="zh-CN" dirty="0" smtClean="0"/>
              <a:t>Recognition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2079178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Based on CCV </a:t>
            </a:r>
            <a:endParaRPr lang="en-US" altLang="zh-CN" dirty="0" smtClean="0"/>
          </a:p>
          <a:p>
            <a:pPr lvl="1"/>
            <a:r>
              <a:rPr lang="en-US" altLang="zh-CN" dirty="0" smtClean="0"/>
              <a:t>TUIO messages</a:t>
            </a:r>
          </a:p>
          <a:p>
            <a:pPr lvl="1"/>
            <a:r>
              <a:rPr lang="en-US" altLang="zh-CN" dirty="0" smtClean="0"/>
              <a:t>Enhanced recognition algorithm</a:t>
            </a:r>
          </a:p>
          <a:p>
            <a:pPr lvl="1"/>
            <a:r>
              <a:rPr lang="en-US" altLang="zh-CN" dirty="0" smtClean="0"/>
              <a:t>Enhanced tracking algorithm</a:t>
            </a:r>
          </a:p>
          <a:p>
            <a:pPr lvl="1"/>
            <a:endParaRPr lang="zh-CN" altLang="en-US" dirty="0"/>
          </a:p>
        </p:txBody>
      </p:sp>
      <p:sp>
        <p:nvSpPr>
          <p:cNvPr id="3" name="标题 2"/>
          <p:cNvSpPr>
            <a:spLocks noGrp="1"/>
          </p:cNvSpPr>
          <p:nvPr>
            <p:ph type="title"/>
          </p:nvPr>
        </p:nvSpPr>
        <p:spPr/>
        <p:txBody>
          <a:bodyPr/>
          <a:lstStyle/>
          <a:p>
            <a:r>
              <a:rPr lang="en-US" altLang="zh-CN" dirty="0" smtClean="0"/>
              <a:t>Recognition—Single unit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4157443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Finger Detecting Descriptors</a:t>
            </a:r>
          </a:p>
          <a:p>
            <a:pPr lvl="1"/>
            <a:r>
              <a:rPr lang="en-US" altLang="zh-CN" dirty="0"/>
              <a:t>r= 6 Circle &amp; R=9 r = 6 </a:t>
            </a:r>
            <a:r>
              <a:rPr lang="en-US" altLang="zh-CN" dirty="0" smtClean="0"/>
              <a:t>Ring</a:t>
            </a:r>
          </a:p>
          <a:p>
            <a:pPr lvl="1"/>
            <a:r>
              <a:rPr lang="en-US" altLang="zh-CN" dirty="0" smtClean="0"/>
              <a:t>Finger </a:t>
            </a:r>
            <a:r>
              <a:rPr lang="en-US" altLang="zh-CN" dirty="0"/>
              <a:t>: Circle – Ring &gt; Threshold</a:t>
            </a:r>
          </a:p>
          <a:p>
            <a:pPr lvl="1"/>
            <a:endParaRPr lang="zh-CN" altLang="en-US" dirty="0"/>
          </a:p>
        </p:txBody>
      </p:sp>
      <p:sp>
        <p:nvSpPr>
          <p:cNvPr id="3" name="标题 2"/>
          <p:cNvSpPr>
            <a:spLocks noGrp="1"/>
          </p:cNvSpPr>
          <p:nvPr>
            <p:ph type="title"/>
          </p:nvPr>
        </p:nvSpPr>
        <p:spPr/>
        <p:txBody>
          <a:bodyPr/>
          <a:lstStyle/>
          <a:p>
            <a:r>
              <a:rPr lang="en-US" altLang="zh-CN" dirty="0" smtClean="0"/>
              <a:t>Recognition—Single unit</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61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7117" y="2780928"/>
            <a:ext cx="3799379" cy="368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310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Recognition—Fusion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
        <p:nvSpPr>
          <p:cNvPr id="5" name="Rounded Rectangle 3"/>
          <p:cNvSpPr/>
          <p:nvPr/>
        </p:nvSpPr>
        <p:spPr>
          <a:xfrm>
            <a:off x="179512" y="1660726"/>
            <a:ext cx="957312" cy="4646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CCV</a:t>
            </a:r>
            <a:endParaRPr lang="en-US" dirty="0">
              <a:solidFill>
                <a:schemeClr val="tx1"/>
              </a:solidFill>
            </a:endParaRPr>
          </a:p>
        </p:txBody>
      </p:sp>
      <p:sp>
        <p:nvSpPr>
          <p:cNvPr id="6" name="Rounded Rectangle 4"/>
          <p:cNvSpPr/>
          <p:nvPr/>
        </p:nvSpPr>
        <p:spPr>
          <a:xfrm>
            <a:off x="3023875" y="5606499"/>
            <a:ext cx="1188085" cy="60991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rPr>
              <a:t>uPen</a:t>
            </a:r>
            <a:endParaRPr lang="en-US" sz="2400" dirty="0">
              <a:solidFill>
                <a:schemeClr val="tx1"/>
              </a:solidFill>
            </a:endParaRPr>
          </a:p>
        </p:txBody>
      </p:sp>
      <p:sp>
        <p:nvSpPr>
          <p:cNvPr id="7" name="Rounded Rectangle 5"/>
          <p:cNvSpPr/>
          <p:nvPr/>
        </p:nvSpPr>
        <p:spPr>
          <a:xfrm>
            <a:off x="1476791" y="1575358"/>
            <a:ext cx="957312" cy="63143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Noise</a:t>
            </a:r>
          </a:p>
          <a:p>
            <a:pPr algn="ctr"/>
            <a:r>
              <a:rPr lang="en-US" sz="1600" dirty="0" smtClean="0">
                <a:solidFill>
                  <a:schemeClr val="tx1"/>
                </a:solidFill>
              </a:rPr>
              <a:t>Drop</a:t>
            </a:r>
          </a:p>
        </p:txBody>
      </p:sp>
      <p:cxnSp>
        <p:nvCxnSpPr>
          <p:cNvPr id="8" name="Straight Connector 6"/>
          <p:cNvCxnSpPr>
            <a:stCxn id="7" idx="1"/>
            <a:endCxn id="7" idx="3"/>
          </p:cNvCxnSpPr>
          <p:nvPr/>
        </p:nvCxnSpPr>
        <p:spPr>
          <a:xfrm>
            <a:off x="1476791" y="1891076"/>
            <a:ext cx="95731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78990" y="2201843"/>
            <a:ext cx="582212" cy="307777"/>
          </a:xfrm>
          <a:prstGeom prst="rect">
            <a:avLst/>
          </a:prstGeom>
          <a:noFill/>
        </p:spPr>
        <p:txBody>
          <a:bodyPr wrap="none" rtlCol="0">
            <a:spAutoFit/>
          </a:bodyPr>
          <a:lstStyle/>
          <a:p>
            <a:r>
              <a:rPr lang="en-US" sz="1400" dirty="0" smtClean="0"/>
              <a:t>Filter</a:t>
            </a:r>
            <a:endParaRPr lang="en-US" sz="1400" dirty="0"/>
          </a:p>
        </p:txBody>
      </p:sp>
      <p:cxnSp>
        <p:nvCxnSpPr>
          <p:cNvPr id="10" name="Straight Arrow Connector 14"/>
          <p:cNvCxnSpPr>
            <a:stCxn id="5" idx="3"/>
            <a:endCxn id="7" idx="1"/>
          </p:cNvCxnSpPr>
          <p:nvPr/>
        </p:nvCxnSpPr>
        <p:spPr>
          <a:xfrm flipV="1">
            <a:off x="1136824" y="1891076"/>
            <a:ext cx="339967" cy="1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Rounded Rectangle 15"/>
          <p:cNvSpPr/>
          <p:nvPr/>
        </p:nvSpPr>
        <p:spPr>
          <a:xfrm>
            <a:off x="179512" y="2702733"/>
            <a:ext cx="957312" cy="4646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CCV</a:t>
            </a:r>
            <a:endParaRPr lang="en-US" dirty="0">
              <a:solidFill>
                <a:schemeClr val="tx1"/>
              </a:solidFill>
            </a:endParaRPr>
          </a:p>
        </p:txBody>
      </p:sp>
      <p:sp>
        <p:nvSpPr>
          <p:cNvPr id="12" name="Rounded Rectangle 16"/>
          <p:cNvSpPr/>
          <p:nvPr/>
        </p:nvSpPr>
        <p:spPr>
          <a:xfrm>
            <a:off x="1482740" y="2617365"/>
            <a:ext cx="957312" cy="63143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Noise</a:t>
            </a:r>
          </a:p>
          <a:p>
            <a:pPr algn="ctr"/>
            <a:r>
              <a:rPr lang="en-US" sz="1600" dirty="0" smtClean="0">
                <a:solidFill>
                  <a:schemeClr val="tx1"/>
                </a:solidFill>
              </a:rPr>
              <a:t>Drop</a:t>
            </a:r>
          </a:p>
        </p:txBody>
      </p:sp>
      <p:cxnSp>
        <p:nvCxnSpPr>
          <p:cNvPr id="13" name="Straight Connector 17"/>
          <p:cNvCxnSpPr>
            <a:stCxn id="12" idx="1"/>
            <a:endCxn id="12" idx="3"/>
          </p:cNvCxnSpPr>
          <p:nvPr/>
        </p:nvCxnSpPr>
        <p:spPr>
          <a:xfrm>
            <a:off x="1482740" y="2933083"/>
            <a:ext cx="95731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84939" y="3243850"/>
            <a:ext cx="582212" cy="307777"/>
          </a:xfrm>
          <a:prstGeom prst="rect">
            <a:avLst/>
          </a:prstGeom>
          <a:noFill/>
        </p:spPr>
        <p:txBody>
          <a:bodyPr wrap="none" rtlCol="0">
            <a:spAutoFit/>
          </a:bodyPr>
          <a:lstStyle/>
          <a:p>
            <a:r>
              <a:rPr lang="en-US" sz="1400" dirty="0" smtClean="0"/>
              <a:t>Filter</a:t>
            </a:r>
            <a:endParaRPr lang="en-US" sz="1400" dirty="0"/>
          </a:p>
        </p:txBody>
      </p:sp>
      <p:cxnSp>
        <p:nvCxnSpPr>
          <p:cNvPr id="15" name="Straight Arrow Connector 19"/>
          <p:cNvCxnSpPr>
            <a:stCxn id="11" idx="3"/>
            <a:endCxn id="12" idx="1"/>
          </p:cNvCxnSpPr>
          <p:nvPr/>
        </p:nvCxnSpPr>
        <p:spPr>
          <a:xfrm flipV="1">
            <a:off x="1136824" y="2933083"/>
            <a:ext cx="345916" cy="1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Rounded Rectangle 30"/>
          <p:cNvSpPr/>
          <p:nvPr/>
        </p:nvSpPr>
        <p:spPr>
          <a:xfrm>
            <a:off x="3023875" y="2125326"/>
            <a:ext cx="1188085" cy="592111"/>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a:t>
            </a:r>
            <a:r>
              <a:rPr lang="en-US" sz="2400" dirty="0" smtClean="0">
                <a:solidFill>
                  <a:schemeClr val="tx1"/>
                </a:solidFill>
              </a:rPr>
              <a:t>usion</a:t>
            </a:r>
            <a:endParaRPr lang="en-US" sz="2400" dirty="0">
              <a:solidFill>
                <a:schemeClr val="tx1"/>
              </a:solidFill>
            </a:endParaRPr>
          </a:p>
        </p:txBody>
      </p:sp>
      <p:sp>
        <p:nvSpPr>
          <p:cNvPr id="27" name="Rounded Rectangle 31"/>
          <p:cNvSpPr/>
          <p:nvPr/>
        </p:nvSpPr>
        <p:spPr>
          <a:xfrm>
            <a:off x="4644008" y="2132856"/>
            <a:ext cx="1184403" cy="592111"/>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Kalman</a:t>
            </a:r>
            <a:r>
              <a:rPr lang="en-US" dirty="0" smtClean="0">
                <a:solidFill>
                  <a:schemeClr val="tx1"/>
                </a:solidFill>
              </a:rPr>
              <a:t> Filter</a:t>
            </a:r>
            <a:endParaRPr lang="en-US" dirty="0">
              <a:solidFill>
                <a:schemeClr val="tx1"/>
              </a:solidFill>
            </a:endParaRPr>
          </a:p>
        </p:txBody>
      </p:sp>
      <p:cxnSp>
        <p:nvCxnSpPr>
          <p:cNvPr id="28" name="Elbow Connector 37"/>
          <p:cNvCxnSpPr>
            <a:stCxn id="7" idx="3"/>
            <a:endCxn id="26" idx="1"/>
          </p:cNvCxnSpPr>
          <p:nvPr/>
        </p:nvCxnSpPr>
        <p:spPr>
          <a:xfrm>
            <a:off x="2434103" y="1891076"/>
            <a:ext cx="589772" cy="530306"/>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Elbow Connector 41"/>
          <p:cNvCxnSpPr>
            <a:stCxn id="12" idx="3"/>
            <a:endCxn id="26" idx="1"/>
          </p:cNvCxnSpPr>
          <p:nvPr/>
        </p:nvCxnSpPr>
        <p:spPr>
          <a:xfrm flipV="1">
            <a:off x="2440052" y="2421382"/>
            <a:ext cx="583823" cy="51170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1" name="Elbow Connector 43"/>
          <p:cNvCxnSpPr>
            <a:stCxn id="6" idx="3"/>
            <a:endCxn id="101" idx="2"/>
          </p:cNvCxnSpPr>
          <p:nvPr/>
        </p:nvCxnSpPr>
        <p:spPr>
          <a:xfrm flipV="1">
            <a:off x="4211960" y="4221088"/>
            <a:ext cx="2403714" cy="1690369"/>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sp>
        <p:nvSpPr>
          <p:cNvPr id="33" name="Rounded Rectangle 51"/>
          <p:cNvSpPr/>
          <p:nvPr/>
        </p:nvSpPr>
        <p:spPr>
          <a:xfrm>
            <a:off x="7979216" y="2348880"/>
            <a:ext cx="844056" cy="784799"/>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a:t>
            </a:r>
            <a:endParaRPr lang="en-US" dirty="0">
              <a:solidFill>
                <a:schemeClr val="tx1"/>
              </a:solidFill>
            </a:endParaRPr>
          </a:p>
        </p:txBody>
      </p:sp>
      <p:sp>
        <p:nvSpPr>
          <p:cNvPr id="35" name="Rounded Rectangle 90"/>
          <p:cNvSpPr/>
          <p:nvPr/>
        </p:nvSpPr>
        <p:spPr>
          <a:xfrm>
            <a:off x="7979215" y="4239781"/>
            <a:ext cx="844057" cy="784799"/>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a:t>
            </a:r>
            <a:endParaRPr lang="en-US" dirty="0">
              <a:solidFill>
                <a:schemeClr val="tx1"/>
              </a:solidFill>
            </a:endParaRPr>
          </a:p>
        </p:txBody>
      </p:sp>
      <p:cxnSp>
        <p:nvCxnSpPr>
          <p:cNvPr id="36" name="Elbow Connector 100"/>
          <p:cNvCxnSpPr>
            <a:endCxn id="101" idx="0"/>
          </p:cNvCxnSpPr>
          <p:nvPr/>
        </p:nvCxnSpPr>
        <p:spPr>
          <a:xfrm>
            <a:off x="5825805" y="2399694"/>
            <a:ext cx="789869" cy="738003"/>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sp>
        <p:nvSpPr>
          <p:cNvPr id="38" name="TextBox 37"/>
          <p:cNvSpPr txBox="1"/>
          <p:nvPr/>
        </p:nvSpPr>
        <p:spPr>
          <a:xfrm>
            <a:off x="8170411" y="3598350"/>
            <a:ext cx="461665" cy="323165"/>
          </a:xfrm>
          <a:prstGeom prst="rect">
            <a:avLst/>
          </a:prstGeom>
          <a:noFill/>
        </p:spPr>
        <p:txBody>
          <a:bodyPr vert="vert" wrap="none" rtlCol="0">
            <a:spAutoFit/>
          </a:bodyPr>
          <a:lstStyle/>
          <a:p>
            <a:r>
              <a:rPr lang="en-US" b="1" dirty="0" smtClean="0"/>
              <a:t>…</a:t>
            </a:r>
            <a:endParaRPr lang="en-US" b="1" dirty="0"/>
          </a:p>
        </p:txBody>
      </p:sp>
      <p:sp>
        <p:nvSpPr>
          <p:cNvPr id="60" name="TextBox 59"/>
          <p:cNvSpPr txBox="1"/>
          <p:nvPr/>
        </p:nvSpPr>
        <p:spPr>
          <a:xfrm>
            <a:off x="1045652" y="2052330"/>
            <a:ext cx="523220" cy="656590"/>
          </a:xfrm>
          <a:prstGeom prst="rect">
            <a:avLst/>
          </a:prstGeom>
          <a:noFill/>
        </p:spPr>
        <p:txBody>
          <a:bodyPr vert="eaVert" wrap="none" rtlCol="0">
            <a:spAutoFit/>
          </a:bodyPr>
          <a:lstStyle/>
          <a:p>
            <a:r>
              <a:rPr lang="en-US" altLang="zh-CN" sz="2200" b="1" dirty="0" smtClean="0"/>
              <a:t>……</a:t>
            </a:r>
            <a:endParaRPr lang="zh-CN" altLang="en-US" sz="2200" b="1" dirty="0"/>
          </a:p>
        </p:txBody>
      </p:sp>
      <p:cxnSp>
        <p:nvCxnSpPr>
          <p:cNvPr id="69" name="Straight Arrow Connector 24"/>
          <p:cNvCxnSpPr>
            <a:stCxn id="26" idx="3"/>
            <a:endCxn id="27" idx="1"/>
          </p:cNvCxnSpPr>
          <p:nvPr/>
        </p:nvCxnSpPr>
        <p:spPr>
          <a:xfrm>
            <a:off x="4211960" y="2421382"/>
            <a:ext cx="432048" cy="753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4" name="Rounded Rectangle 3"/>
          <p:cNvSpPr/>
          <p:nvPr/>
        </p:nvSpPr>
        <p:spPr>
          <a:xfrm>
            <a:off x="226713" y="4018424"/>
            <a:ext cx="957312" cy="4646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CCV</a:t>
            </a:r>
            <a:endParaRPr lang="en-US" dirty="0">
              <a:solidFill>
                <a:schemeClr val="tx1"/>
              </a:solidFill>
            </a:endParaRPr>
          </a:p>
        </p:txBody>
      </p:sp>
      <p:sp>
        <p:nvSpPr>
          <p:cNvPr id="85" name="Rounded Rectangle 5"/>
          <p:cNvSpPr/>
          <p:nvPr/>
        </p:nvSpPr>
        <p:spPr>
          <a:xfrm>
            <a:off x="1548799" y="3933056"/>
            <a:ext cx="957312" cy="63143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Noise</a:t>
            </a:r>
          </a:p>
          <a:p>
            <a:pPr algn="ctr"/>
            <a:r>
              <a:rPr lang="en-US" sz="1600" dirty="0" smtClean="0">
                <a:solidFill>
                  <a:schemeClr val="tx1"/>
                </a:solidFill>
              </a:rPr>
              <a:t>Drop</a:t>
            </a:r>
          </a:p>
        </p:txBody>
      </p:sp>
      <p:cxnSp>
        <p:nvCxnSpPr>
          <p:cNvPr id="86" name="Straight Connector 6"/>
          <p:cNvCxnSpPr>
            <a:stCxn id="85" idx="1"/>
            <a:endCxn id="85" idx="3"/>
          </p:cNvCxnSpPr>
          <p:nvPr/>
        </p:nvCxnSpPr>
        <p:spPr>
          <a:xfrm>
            <a:off x="1548799" y="4248774"/>
            <a:ext cx="95731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1750998" y="4559541"/>
            <a:ext cx="582212" cy="307777"/>
          </a:xfrm>
          <a:prstGeom prst="rect">
            <a:avLst/>
          </a:prstGeom>
          <a:noFill/>
        </p:spPr>
        <p:txBody>
          <a:bodyPr wrap="none" rtlCol="0">
            <a:spAutoFit/>
          </a:bodyPr>
          <a:lstStyle/>
          <a:p>
            <a:r>
              <a:rPr lang="en-US" sz="1400" dirty="0" smtClean="0"/>
              <a:t>Filter</a:t>
            </a:r>
            <a:endParaRPr lang="en-US" sz="1400" dirty="0"/>
          </a:p>
        </p:txBody>
      </p:sp>
      <p:cxnSp>
        <p:nvCxnSpPr>
          <p:cNvPr id="88" name="Straight Arrow Connector 14"/>
          <p:cNvCxnSpPr>
            <a:stCxn id="84" idx="3"/>
            <a:endCxn id="85" idx="1"/>
          </p:cNvCxnSpPr>
          <p:nvPr/>
        </p:nvCxnSpPr>
        <p:spPr>
          <a:xfrm flipV="1">
            <a:off x="1184025" y="4248774"/>
            <a:ext cx="364774" cy="1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9" name="Rounded Rectangle 15"/>
          <p:cNvSpPr/>
          <p:nvPr/>
        </p:nvSpPr>
        <p:spPr>
          <a:xfrm>
            <a:off x="226713" y="5060431"/>
            <a:ext cx="957312" cy="4646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CCV</a:t>
            </a:r>
            <a:endParaRPr lang="en-US" dirty="0">
              <a:solidFill>
                <a:schemeClr val="tx1"/>
              </a:solidFill>
            </a:endParaRPr>
          </a:p>
        </p:txBody>
      </p:sp>
      <p:sp>
        <p:nvSpPr>
          <p:cNvPr id="90" name="Rounded Rectangle 16"/>
          <p:cNvSpPr/>
          <p:nvPr/>
        </p:nvSpPr>
        <p:spPr>
          <a:xfrm>
            <a:off x="1554748" y="4975063"/>
            <a:ext cx="957312" cy="63143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Noise</a:t>
            </a:r>
          </a:p>
          <a:p>
            <a:pPr algn="ctr"/>
            <a:r>
              <a:rPr lang="en-US" sz="1600" dirty="0" smtClean="0">
                <a:solidFill>
                  <a:schemeClr val="tx1"/>
                </a:solidFill>
              </a:rPr>
              <a:t>Drop</a:t>
            </a:r>
          </a:p>
        </p:txBody>
      </p:sp>
      <p:cxnSp>
        <p:nvCxnSpPr>
          <p:cNvPr id="91" name="Straight Connector 17"/>
          <p:cNvCxnSpPr>
            <a:stCxn id="90" idx="1"/>
            <a:endCxn id="90" idx="3"/>
          </p:cNvCxnSpPr>
          <p:nvPr/>
        </p:nvCxnSpPr>
        <p:spPr>
          <a:xfrm>
            <a:off x="1554748" y="5290781"/>
            <a:ext cx="95731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2" name="Straight Arrow Connector 19"/>
          <p:cNvCxnSpPr>
            <a:stCxn id="89" idx="3"/>
            <a:endCxn id="90" idx="1"/>
          </p:cNvCxnSpPr>
          <p:nvPr/>
        </p:nvCxnSpPr>
        <p:spPr>
          <a:xfrm flipV="1">
            <a:off x="1184025" y="5290781"/>
            <a:ext cx="370723" cy="1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3" name="Rounded Rectangle 30"/>
          <p:cNvSpPr/>
          <p:nvPr/>
        </p:nvSpPr>
        <p:spPr>
          <a:xfrm>
            <a:off x="3023875" y="4483024"/>
            <a:ext cx="1188085" cy="592111"/>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a:t>
            </a:r>
            <a:r>
              <a:rPr lang="en-US" sz="2400" dirty="0" smtClean="0">
                <a:solidFill>
                  <a:schemeClr val="tx1"/>
                </a:solidFill>
              </a:rPr>
              <a:t>usion</a:t>
            </a:r>
            <a:endParaRPr lang="en-US" sz="2400" dirty="0">
              <a:solidFill>
                <a:schemeClr val="tx1"/>
              </a:solidFill>
            </a:endParaRPr>
          </a:p>
        </p:txBody>
      </p:sp>
      <p:sp>
        <p:nvSpPr>
          <p:cNvPr id="94" name="Rounded Rectangle 31"/>
          <p:cNvSpPr/>
          <p:nvPr/>
        </p:nvSpPr>
        <p:spPr>
          <a:xfrm>
            <a:off x="4611733" y="4493073"/>
            <a:ext cx="1184403" cy="592111"/>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Kalman</a:t>
            </a:r>
            <a:r>
              <a:rPr lang="en-US" dirty="0" smtClean="0">
                <a:solidFill>
                  <a:schemeClr val="tx1"/>
                </a:solidFill>
              </a:rPr>
              <a:t> Filter</a:t>
            </a:r>
            <a:endParaRPr lang="en-US" dirty="0">
              <a:solidFill>
                <a:schemeClr val="tx1"/>
              </a:solidFill>
            </a:endParaRPr>
          </a:p>
        </p:txBody>
      </p:sp>
      <p:cxnSp>
        <p:nvCxnSpPr>
          <p:cNvPr id="95" name="Elbow Connector 37"/>
          <p:cNvCxnSpPr>
            <a:stCxn id="85" idx="3"/>
            <a:endCxn id="93" idx="1"/>
          </p:cNvCxnSpPr>
          <p:nvPr/>
        </p:nvCxnSpPr>
        <p:spPr>
          <a:xfrm>
            <a:off x="2506111" y="4248774"/>
            <a:ext cx="517764" cy="530306"/>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6" name="Elbow Connector 41"/>
          <p:cNvCxnSpPr>
            <a:stCxn id="90" idx="3"/>
            <a:endCxn id="93" idx="1"/>
          </p:cNvCxnSpPr>
          <p:nvPr/>
        </p:nvCxnSpPr>
        <p:spPr>
          <a:xfrm flipV="1">
            <a:off x="2512060" y="4779080"/>
            <a:ext cx="511815" cy="511701"/>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sp>
        <p:nvSpPr>
          <p:cNvPr id="97" name="TextBox 96"/>
          <p:cNvSpPr txBox="1"/>
          <p:nvPr/>
        </p:nvSpPr>
        <p:spPr>
          <a:xfrm>
            <a:off x="1117660" y="4410028"/>
            <a:ext cx="523220" cy="656590"/>
          </a:xfrm>
          <a:prstGeom prst="rect">
            <a:avLst/>
          </a:prstGeom>
          <a:noFill/>
        </p:spPr>
        <p:txBody>
          <a:bodyPr vert="eaVert" wrap="none" rtlCol="0">
            <a:spAutoFit/>
          </a:bodyPr>
          <a:lstStyle/>
          <a:p>
            <a:r>
              <a:rPr lang="en-US" altLang="zh-CN" sz="2200" b="1" dirty="0" smtClean="0"/>
              <a:t>……</a:t>
            </a:r>
            <a:endParaRPr lang="zh-CN" altLang="en-US" sz="2200" b="1" dirty="0"/>
          </a:p>
        </p:txBody>
      </p:sp>
      <p:cxnSp>
        <p:nvCxnSpPr>
          <p:cNvPr id="98" name="Straight Arrow Connector 24"/>
          <p:cNvCxnSpPr>
            <a:stCxn id="93" idx="3"/>
            <a:endCxn id="94" idx="1"/>
          </p:cNvCxnSpPr>
          <p:nvPr/>
        </p:nvCxnSpPr>
        <p:spPr>
          <a:xfrm>
            <a:off x="4211960" y="4779080"/>
            <a:ext cx="399773" cy="1004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9" name="TextBox 98"/>
          <p:cNvSpPr txBox="1"/>
          <p:nvPr/>
        </p:nvSpPr>
        <p:spPr>
          <a:xfrm>
            <a:off x="3400708" y="3348474"/>
            <a:ext cx="523220" cy="656590"/>
          </a:xfrm>
          <a:prstGeom prst="rect">
            <a:avLst/>
          </a:prstGeom>
          <a:noFill/>
        </p:spPr>
        <p:txBody>
          <a:bodyPr vert="eaVert" wrap="none" rtlCol="0">
            <a:spAutoFit/>
          </a:bodyPr>
          <a:lstStyle/>
          <a:p>
            <a:r>
              <a:rPr lang="en-US" altLang="zh-CN" sz="2200" b="1" dirty="0" smtClean="0"/>
              <a:t>……</a:t>
            </a:r>
            <a:endParaRPr lang="zh-CN" altLang="en-US" sz="2200" b="1" dirty="0"/>
          </a:p>
        </p:txBody>
      </p:sp>
      <p:sp>
        <p:nvSpPr>
          <p:cNvPr id="101" name="Rounded Rectangle 30"/>
          <p:cNvSpPr/>
          <p:nvPr/>
        </p:nvSpPr>
        <p:spPr>
          <a:xfrm>
            <a:off x="6012160" y="3137697"/>
            <a:ext cx="1207027" cy="1083391"/>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a:t>
            </a:r>
            <a:r>
              <a:rPr lang="en-US" sz="2400" dirty="0" smtClean="0">
                <a:solidFill>
                  <a:schemeClr val="tx1"/>
                </a:solidFill>
              </a:rPr>
              <a:t>usion</a:t>
            </a:r>
            <a:endParaRPr lang="en-US" sz="2400" dirty="0">
              <a:solidFill>
                <a:schemeClr val="tx1"/>
              </a:solidFill>
            </a:endParaRPr>
          </a:p>
        </p:txBody>
      </p:sp>
      <p:cxnSp>
        <p:nvCxnSpPr>
          <p:cNvPr id="107" name="Elbow Connector 100"/>
          <p:cNvCxnSpPr>
            <a:stCxn id="94" idx="3"/>
            <a:endCxn id="101" idx="2"/>
          </p:cNvCxnSpPr>
          <p:nvPr/>
        </p:nvCxnSpPr>
        <p:spPr>
          <a:xfrm flipV="1">
            <a:off x="5796136" y="4221088"/>
            <a:ext cx="819538" cy="568041"/>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28" name="Elbow Connector 43"/>
          <p:cNvCxnSpPr>
            <a:stCxn id="101" idx="3"/>
            <a:endCxn id="35" idx="1"/>
          </p:cNvCxnSpPr>
          <p:nvPr/>
        </p:nvCxnSpPr>
        <p:spPr>
          <a:xfrm>
            <a:off x="7219187" y="3679393"/>
            <a:ext cx="760028" cy="952788"/>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40" name="Elbow Connector 43"/>
          <p:cNvCxnSpPr>
            <a:stCxn id="101" idx="3"/>
            <a:endCxn id="33" idx="1"/>
          </p:cNvCxnSpPr>
          <p:nvPr/>
        </p:nvCxnSpPr>
        <p:spPr>
          <a:xfrm flipV="1">
            <a:off x="7219187" y="2741280"/>
            <a:ext cx="760029" cy="938113"/>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38288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Recognition—</a:t>
            </a:r>
            <a:r>
              <a:rPr lang="en-US" altLang="zh-CN" dirty="0" smtClean="0"/>
              <a:t>Gesture Engine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graphicFrame>
        <p:nvGraphicFramePr>
          <p:cNvPr id="5" name="Diagram 4"/>
          <p:cNvGraphicFramePr>
            <a:graphicFrameLocks noGrp="1"/>
          </p:cNvGraphicFramePr>
          <p:nvPr>
            <p:ph idx="1"/>
            <p:extLst>
              <p:ext uri="{D42A27DB-BD31-4B8C-83A1-F6EECF244321}">
                <p14:modId xmlns:p14="http://schemas.microsoft.com/office/powerpoint/2010/main" val="93360568"/>
              </p:ext>
            </p:extLst>
          </p:nvPr>
        </p:nvGraphicFramePr>
        <p:xfrm>
          <a:off x="899592" y="2564904"/>
          <a:ext cx="7560840" cy="353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95536" y="1484784"/>
            <a:ext cx="8748464" cy="523220"/>
          </a:xfrm>
          <a:prstGeom prst="rect">
            <a:avLst/>
          </a:prstGeom>
          <a:noFill/>
        </p:spPr>
        <p:txBody>
          <a:bodyPr wrap="square" rtlCol="0">
            <a:spAutoFit/>
          </a:bodyPr>
          <a:lstStyle/>
          <a:p>
            <a:pPr marL="342900" indent="-342900" algn="l" eaLnBrk="0" hangingPunct="0">
              <a:spcBef>
                <a:spcPct val="20000"/>
              </a:spcBef>
              <a:buFont typeface="Wingdings" pitchFamily="2" charset="2"/>
              <a:buChar char="Ø"/>
            </a:pPr>
            <a:r>
              <a:rPr lang="en-US" altLang="zh-CN" sz="2800" dirty="0">
                <a:solidFill>
                  <a:srgbClr val="0033CC"/>
                </a:solidFill>
                <a:latin typeface="Constantia" pitchFamily="18" charset="0"/>
              </a:rPr>
              <a:t>Translate</a:t>
            </a:r>
            <a:r>
              <a:rPr lang="en-US" altLang="zh-CN" sz="2800" dirty="0">
                <a:solidFill>
                  <a:srgbClr val="292929"/>
                </a:solidFill>
                <a:latin typeface="Constantia" pitchFamily="18" charset="0"/>
              </a:rPr>
              <a:t> the  touch spots </a:t>
            </a:r>
            <a:r>
              <a:rPr lang="en-US" altLang="zh-CN" sz="2800" dirty="0" smtClean="0">
                <a:solidFill>
                  <a:srgbClr val="292929"/>
                </a:solidFill>
                <a:latin typeface="Constantia" pitchFamily="18" charset="0"/>
              </a:rPr>
              <a:t>into </a:t>
            </a:r>
            <a:r>
              <a:rPr lang="en-US" altLang="zh-CN" sz="2800" dirty="0">
                <a:solidFill>
                  <a:srgbClr val="292929"/>
                </a:solidFill>
                <a:latin typeface="Constantia" pitchFamily="18" charset="0"/>
              </a:rPr>
              <a:t>commands </a:t>
            </a:r>
            <a:endParaRPr lang="zh-CN" altLang="en-US" sz="2800" dirty="0">
              <a:solidFill>
                <a:srgbClr val="292929"/>
              </a:solidFill>
              <a:latin typeface="Constantia" pitchFamily="18" charset="0"/>
            </a:endParaRPr>
          </a:p>
        </p:txBody>
      </p:sp>
    </p:spTree>
    <p:extLst>
      <p:ext uri="{BB962C8B-B14F-4D97-AF65-F5344CB8AC3E}">
        <p14:creationId xmlns:p14="http://schemas.microsoft.com/office/powerpoint/2010/main" val="2945164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65000"/>
                  </a:schemeClr>
                </a:solidFill>
              </a:rPr>
              <a:t>Introduction</a:t>
            </a:r>
          </a:p>
          <a:p>
            <a:r>
              <a:rPr lang="en-US" altLang="zh-CN" dirty="0" smtClean="0">
                <a:solidFill>
                  <a:schemeClr val="bg1">
                    <a:lumMod val="65000"/>
                  </a:schemeClr>
                </a:solidFill>
              </a:rPr>
              <a:t>Hardware</a:t>
            </a:r>
          </a:p>
          <a:p>
            <a:r>
              <a:rPr lang="en-US" altLang="zh-CN" dirty="0" smtClean="0">
                <a:solidFill>
                  <a:schemeClr val="bg1">
                    <a:lumMod val="65000"/>
                  </a:schemeClr>
                </a:solidFill>
              </a:rPr>
              <a:t>Multi-Touch Input Recognition</a:t>
            </a:r>
          </a:p>
          <a:p>
            <a:r>
              <a:rPr lang="en-US" altLang="zh-CN" dirty="0" smtClean="0">
                <a:solidFill>
                  <a:srgbClr val="0033CC"/>
                </a:solidFill>
              </a:rPr>
              <a:t>Software</a:t>
            </a: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Outlines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185894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Software—Architecture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410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2551" y="1447800"/>
            <a:ext cx="579509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60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Gesture Engine</a:t>
            </a:r>
          </a:p>
          <a:p>
            <a:r>
              <a:rPr lang="en-US" altLang="zh-CN" dirty="0" err="1" smtClean="0"/>
              <a:t>uPlatform</a:t>
            </a:r>
            <a:endParaRPr lang="en-US" altLang="zh-CN" dirty="0" smtClean="0"/>
          </a:p>
          <a:p>
            <a:r>
              <a:rPr lang="en-US" altLang="zh-CN" dirty="0" err="1" smtClean="0"/>
              <a:t>uTableSDK</a:t>
            </a:r>
            <a:endParaRPr lang="en-US" altLang="zh-CN" dirty="0" smtClean="0"/>
          </a:p>
          <a:p>
            <a:r>
              <a:rPr lang="en-US" altLang="zh-CN" dirty="0" smtClean="0"/>
              <a:t>Applications</a:t>
            </a:r>
            <a:endParaRPr lang="en-US" altLang="zh-CN" dirty="0"/>
          </a:p>
          <a:p>
            <a:endParaRPr lang="en-US" altLang="zh-CN"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Software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160947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Software—</a:t>
            </a:r>
            <a:r>
              <a:rPr lang="en-US" altLang="zh-CN" dirty="0" err="1" smtClean="0"/>
              <a:t>uPlatform</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graphicFrame>
        <p:nvGraphicFramePr>
          <p:cNvPr id="5" name="内容占位符 4"/>
          <p:cNvGraphicFramePr>
            <a:graphicFrameLocks noGrp="1" noChangeAspect="1"/>
          </p:cNvGraphicFramePr>
          <p:nvPr>
            <p:ph idx="1"/>
          </p:nvPr>
        </p:nvGraphicFramePr>
        <p:xfrm>
          <a:off x="381000" y="1797637"/>
          <a:ext cx="8458200" cy="4024725"/>
        </p:xfrm>
        <a:graphic>
          <a:graphicData uri="http://schemas.openxmlformats.org/presentationml/2006/ole">
            <mc:AlternateContent xmlns:mc="http://schemas.openxmlformats.org/markup-compatibility/2006">
              <mc:Choice xmlns:v="urn:schemas-microsoft-com:vml" Requires="v">
                <p:oleObj spid="_x0000_s5238" name="Visio" r:id="rId4" imgW="9198297" imgH="4377510" progId="Visio.Drawing.11">
                  <p:embed/>
                </p:oleObj>
              </mc:Choice>
              <mc:Fallback>
                <p:oleObj name="Visio" r:id="rId4" imgW="9198297" imgH="437751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97637"/>
                        <a:ext cx="8458200" cy="402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4495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0033CC"/>
                </a:solidFill>
              </a:rPr>
              <a:t>Introduction</a:t>
            </a:r>
          </a:p>
          <a:p>
            <a:r>
              <a:rPr lang="en-US" altLang="zh-CN" dirty="0" smtClean="0">
                <a:solidFill>
                  <a:schemeClr val="bg1">
                    <a:lumMod val="75000"/>
                  </a:schemeClr>
                </a:solidFill>
              </a:rPr>
              <a:t>Hardware</a:t>
            </a:r>
          </a:p>
          <a:p>
            <a:r>
              <a:rPr lang="en-US" altLang="zh-CN" dirty="0" smtClean="0">
                <a:solidFill>
                  <a:schemeClr val="bg1">
                    <a:lumMod val="75000"/>
                  </a:schemeClr>
                </a:solidFill>
              </a:rPr>
              <a:t>Multi-Touch Input Recognition</a:t>
            </a:r>
          </a:p>
          <a:p>
            <a:r>
              <a:rPr lang="en-US" altLang="zh-CN" dirty="0" smtClean="0">
                <a:solidFill>
                  <a:schemeClr val="bg1">
                    <a:lumMod val="75000"/>
                  </a:schemeClr>
                </a:solidFill>
              </a:rPr>
              <a:t>Software</a:t>
            </a:r>
            <a:endParaRPr lang="en-US" altLang="zh-CN" dirty="0">
              <a:solidFill>
                <a:schemeClr val="bg1">
                  <a:lumMod val="75000"/>
                </a:schemeClr>
              </a:solidFill>
            </a:endParaRP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Outlines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30776966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Software—</a:t>
            </a:r>
            <a:r>
              <a:rPr lang="en-US" altLang="zh-CN" dirty="0" err="1"/>
              <a:t>uPlatform</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989992"/>
            <a:ext cx="8458200" cy="431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13405" y="1182524"/>
            <a:ext cx="3127055" cy="523220"/>
          </a:xfrm>
          <a:prstGeom prst="rect">
            <a:avLst/>
          </a:prstGeom>
          <a:noFill/>
        </p:spPr>
        <p:txBody>
          <a:bodyPr wrap="square" rtlCol="0">
            <a:spAutoFit/>
          </a:bodyPr>
          <a:lstStyle/>
          <a:p>
            <a:pPr marL="342900" indent="-342900" algn="l" eaLnBrk="0" hangingPunct="0">
              <a:spcBef>
                <a:spcPct val="20000"/>
              </a:spcBef>
              <a:buFont typeface="Wingdings" pitchFamily="2" charset="2"/>
              <a:buChar char="Ø"/>
            </a:pPr>
            <a:r>
              <a:rPr lang="en-US" altLang="zh-CN" sz="2800" dirty="0">
                <a:solidFill>
                  <a:srgbClr val="292929"/>
                </a:solidFill>
                <a:latin typeface="Constantia" pitchFamily="18" charset="0"/>
              </a:rPr>
              <a:t>Input Routes</a:t>
            </a:r>
            <a:endParaRPr lang="zh-CN" altLang="en-US" sz="2800" dirty="0">
              <a:solidFill>
                <a:srgbClr val="292929"/>
              </a:solidFill>
              <a:latin typeface="Constantia" pitchFamily="18" charset="0"/>
            </a:endParaRPr>
          </a:p>
        </p:txBody>
      </p:sp>
    </p:spTree>
    <p:extLst>
      <p:ext uri="{BB962C8B-B14F-4D97-AF65-F5344CB8AC3E}">
        <p14:creationId xmlns:p14="http://schemas.microsoft.com/office/powerpoint/2010/main" val="329534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Software—</a:t>
            </a:r>
            <a:r>
              <a:rPr lang="en-US" altLang="zh-CN" dirty="0" err="1" smtClean="0"/>
              <a:t>uTableDK</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2949" y="1844824"/>
            <a:ext cx="6534726"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3405" y="1182524"/>
            <a:ext cx="6906867" cy="523220"/>
          </a:xfrm>
          <a:prstGeom prst="rect">
            <a:avLst/>
          </a:prstGeom>
          <a:noFill/>
        </p:spPr>
        <p:txBody>
          <a:bodyPr wrap="square" rtlCol="0">
            <a:spAutoFit/>
          </a:bodyPr>
          <a:lstStyle/>
          <a:p>
            <a:pPr marL="342900" indent="-342900" algn="l" eaLnBrk="0" hangingPunct="0">
              <a:spcBef>
                <a:spcPct val="20000"/>
              </a:spcBef>
              <a:buFont typeface="Wingdings" pitchFamily="2" charset="2"/>
              <a:buChar char="Ø"/>
            </a:pPr>
            <a:r>
              <a:rPr lang="en-US" altLang="zh-CN" sz="2800" dirty="0" smtClean="0">
                <a:solidFill>
                  <a:srgbClr val="292929"/>
                </a:solidFill>
                <a:latin typeface="Constantia" pitchFamily="18" charset="0"/>
              </a:rPr>
              <a:t>Similar to create a WPF application.</a:t>
            </a:r>
            <a:endParaRPr lang="zh-CN" altLang="en-US" sz="2800" dirty="0">
              <a:solidFill>
                <a:srgbClr val="292929"/>
              </a:solidFill>
              <a:latin typeface="Constantia" pitchFamily="18" charset="0"/>
            </a:endParaRPr>
          </a:p>
        </p:txBody>
      </p:sp>
    </p:spTree>
    <p:extLst>
      <p:ext uri="{BB962C8B-B14F-4D97-AF65-F5344CB8AC3E}">
        <p14:creationId xmlns:p14="http://schemas.microsoft.com/office/powerpoint/2010/main" val="3884495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Table软件平台介绍(吴晨俊).WMV">
            <a:hlinkClick r:id="" action="ppaction://media"/>
          </p:cNvPr>
          <p:cNvPicPr>
            <a:picLocks noGrp="1" noChangeAspect="1"/>
          </p:cNvPicPr>
          <p:nvPr>
            <p:ph idx="1"/>
            <a:videoFile r:link="rId1"/>
            <p:extLst>
              <p:ext uri="{DAA4B4D4-6D71-4841-9C94-3DE7FCFB9230}">
                <p14:media xmlns:p14="http://schemas.microsoft.com/office/powerpoint/2010/main" r:embed="rId2">
                  <p14:trim st="3720"/>
                </p14:media>
              </p:ext>
            </p:extLst>
          </p:nvPr>
        </p:nvPicPr>
        <p:blipFill>
          <a:blip r:embed="rId5"/>
          <a:stretch>
            <a:fillRect/>
          </a:stretch>
        </p:blipFill>
        <p:spPr>
          <a:xfrm>
            <a:off x="1657350" y="1447800"/>
            <a:ext cx="5905500" cy="4724400"/>
          </a:xfrm>
        </p:spPr>
      </p:pic>
      <p:sp>
        <p:nvSpPr>
          <p:cNvPr id="3" name="标题 2"/>
          <p:cNvSpPr>
            <a:spLocks noGrp="1"/>
          </p:cNvSpPr>
          <p:nvPr>
            <p:ph type="title"/>
          </p:nvPr>
        </p:nvSpPr>
        <p:spPr/>
        <p:txBody>
          <a:bodyPr/>
          <a:lstStyle/>
          <a:p>
            <a:r>
              <a:rPr lang="en-US" altLang="zh-CN" dirty="0" smtClean="0"/>
              <a:t>Software—Applications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411756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endParaRPr lang="zh-CN" altLang="en-US" dirty="0" smtClean="0">
              <a:ea typeface="宋体" pitchFamily="16" charset="-122"/>
            </a:endParaRPr>
          </a:p>
        </p:txBody>
      </p:sp>
      <p:sp>
        <p:nvSpPr>
          <p:cNvPr id="13315" name="内容占位符 2"/>
          <p:cNvSpPr>
            <a:spLocks noGrp="1"/>
          </p:cNvSpPr>
          <p:nvPr>
            <p:ph idx="1"/>
          </p:nvPr>
        </p:nvSpPr>
        <p:spPr/>
        <p:txBody>
          <a:bodyPr/>
          <a:lstStyle/>
          <a:p>
            <a:pPr>
              <a:buFont typeface="Wingdings" pitchFamily="16" charset="2"/>
              <a:buNone/>
            </a:pPr>
            <a:endParaRPr lang="en-US" altLang="zh-CN" sz="6000" dirty="0" smtClean="0">
              <a:ea typeface="宋体" pitchFamily="16" charset="-122"/>
            </a:endParaRPr>
          </a:p>
          <a:p>
            <a:pPr algn="ctr">
              <a:buFont typeface="Wingdings" pitchFamily="16" charset="2"/>
              <a:buNone/>
            </a:pPr>
            <a:r>
              <a:rPr lang="en-US" altLang="zh-CN" sz="6000" dirty="0" smtClean="0">
                <a:ea typeface="宋体" pitchFamily="16" charset="-122"/>
              </a:rPr>
              <a:t>Thank you!</a:t>
            </a:r>
          </a:p>
          <a:p>
            <a:pPr algn="ctr">
              <a:buNone/>
            </a:pPr>
            <a:endParaRPr lang="en-US" altLang="zh-CN" dirty="0" smtClean="0">
              <a:ea typeface="宋体" pitchFamily="16" charset="-122"/>
            </a:endParaRPr>
          </a:p>
          <a:p>
            <a:pPr algn="ctr">
              <a:buNone/>
            </a:pPr>
            <a:endParaRPr lang="en-US" altLang="zh-CN" dirty="0" smtClean="0">
              <a:ea typeface="宋体" pitchFamily="16" charset="-122"/>
            </a:endParaRPr>
          </a:p>
          <a:p>
            <a:pPr algn="ctr">
              <a:buNone/>
            </a:pPr>
            <a:r>
              <a:rPr lang="en-US" altLang="zh-CN" dirty="0" smtClean="0">
                <a:ea typeface="宋体" pitchFamily="16" charset="-122"/>
              </a:rPr>
              <a:t>Pervasive Computing Group @ </a:t>
            </a:r>
            <a:r>
              <a:rPr lang="en-US" altLang="zh-CN" dirty="0" smtClean="0">
                <a:latin typeface="Times New Roman" pitchFamily="18" charset="0"/>
                <a:ea typeface="宋体" pitchFamily="16" charset="-122"/>
                <a:cs typeface="Times New Roman" pitchFamily="18" charset="0"/>
              </a:rPr>
              <a:t>3-526</a:t>
            </a:r>
            <a:r>
              <a:rPr lang="en-US" altLang="zh-CN" dirty="0" smtClean="0">
                <a:ea typeface="宋体" pitchFamily="16" charset="-122"/>
              </a:rPr>
              <a:t>, FIT</a:t>
            </a:r>
          </a:p>
          <a:p>
            <a:pPr algn="ctr">
              <a:buNone/>
            </a:pPr>
            <a:r>
              <a:rPr lang="en-US" altLang="zh-CN" dirty="0" smtClean="0">
                <a:solidFill>
                  <a:srgbClr val="0033CC"/>
                </a:solidFill>
                <a:ea typeface="宋体" pitchFamily="16" charset="-122"/>
              </a:rPr>
              <a:t>http://pi.cs.tsinghua.edu.cn</a:t>
            </a:r>
          </a:p>
          <a:p>
            <a:pPr algn="ctr">
              <a:buFont typeface="Wingdings" pitchFamily="16" charset="2"/>
              <a:buNone/>
            </a:pPr>
            <a:endParaRPr lang="zh-CN" altLang="en-US" sz="6000" dirty="0" smtClean="0">
              <a:ea typeface="宋体" pitchFamily="16" charset="-122"/>
            </a:endParaRPr>
          </a:p>
        </p:txBody>
      </p:sp>
      <p:sp>
        <p:nvSpPr>
          <p:cNvPr id="5" name="页脚占位符 3"/>
          <p:cNvSpPr>
            <a:spLocks noGrp="1"/>
          </p:cNvSpPr>
          <p:nvPr>
            <p:ph type="ftr" sz="quarter" idx="10"/>
          </p:nvPr>
        </p:nvSpPr>
        <p:spPr>
          <a:xfrm>
            <a:off x="457200" y="6400800"/>
            <a:ext cx="3352800" cy="320675"/>
          </a:xfrm>
        </p:spPr>
        <p:txBody>
          <a:bodyPr/>
          <a:lstStyle/>
          <a:p>
            <a:pPr>
              <a:defRPr/>
            </a:pPr>
            <a:endParaRPr lang="en-US" altLang="zh-CN" dirty="0"/>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i="1" dirty="0" err="1" smtClean="0"/>
              <a:t>uTable</a:t>
            </a:r>
            <a:r>
              <a:rPr lang="en-US" altLang="zh-CN" dirty="0" smtClean="0"/>
              <a:t> is short for “</a:t>
            </a:r>
            <a:r>
              <a:rPr lang="en-US" altLang="zh-CN" dirty="0" smtClean="0">
                <a:solidFill>
                  <a:schemeClr val="accent2">
                    <a:lumMod val="75000"/>
                  </a:schemeClr>
                </a:solidFill>
              </a:rPr>
              <a:t>ubiquitous Table</a:t>
            </a:r>
            <a:r>
              <a:rPr lang="en-US" altLang="zh-CN" dirty="0" smtClean="0"/>
              <a:t>”</a:t>
            </a:r>
          </a:p>
          <a:p>
            <a:r>
              <a:rPr lang="en-US" altLang="zh-CN" dirty="0" smtClean="0"/>
              <a:t>Display size : </a:t>
            </a:r>
            <a:r>
              <a:rPr lang="en-US" altLang="zh-CN" dirty="0" smtClean="0">
                <a:solidFill>
                  <a:srgbClr val="0033CC"/>
                </a:solidFill>
                <a:latin typeface="Times New Roman" pitchFamily="18" charset="0"/>
                <a:cs typeface="Times New Roman" pitchFamily="18" charset="0"/>
              </a:rPr>
              <a:t>3.84</a:t>
            </a:r>
            <a:r>
              <a:rPr lang="en-US" altLang="zh-CN" dirty="0" smtClean="0">
                <a:latin typeface="Times New Roman" pitchFamily="18" charset="0"/>
                <a:cs typeface="Times New Roman" pitchFamily="18" charset="0"/>
              </a:rPr>
              <a:t>m x </a:t>
            </a:r>
            <a:r>
              <a:rPr lang="en-US" altLang="zh-CN" dirty="0" smtClean="0">
                <a:solidFill>
                  <a:srgbClr val="0033CC"/>
                </a:solidFill>
                <a:latin typeface="Times New Roman" pitchFamily="18" charset="0"/>
                <a:cs typeface="Times New Roman" pitchFamily="18" charset="0"/>
              </a:rPr>
              <a:t>2</a:t>
            </a:r>
            <a:r>
              <a:rPr lang="en-US" altLang="zh-CN" dirty="0" smtClean="0">
                <a:latin typeface="Times New Roman" pitchFamily="18" charset="0"/>
                <a:cs typeface="Times New Roman" pitchFamily="18" charset="0"/>
              </a:rPr>
              <a:t>m</a:t>
            </a:r>
          </a:p>
          <a:p>
            <a:r>
              <a:rPr lang="en-US" altLang="zh-CN" dirty="0" smtClean="0"/>
              <a:t>Resolution:  </a:t>
            </a:r>
            <a:r>
              <a:rPr lang="en-US" altLang="zh-CN" dirty="0" smtClean="0">
                <a:solidFill>
                  <a:srgbClr val="0033CC"/>
                </a:solidFill>
                <a:latin typeface="Times New Roman" pitchFamily="18" charset="0"/>
                <a:cs typeface="Times New Roman" pitchFamily="18" charset="0"/>
              </a:rPr>
              <a:t>3810</a:t>
            </a:r>
            <a:r>
              <a:rPr lang="en-US" altLang="zh-CN" dirty="0" smtClean="0">
                <a:latin typeface="Times New Roman" pitchFamily="18" charset="0"/>
                <a:cs typeface="Times New Roman" pitchFamily="18" charset="0"/>
              </a:rPr>
              <a:t> x </a:t>
            </a:r>
            <a:r>
              <a:rPr lang="en-US" altLang="zh-CN" dirty="0" smtClean="0">
                <a:solidFill>
                  <a:srgbClr val="0033CC"/>
                </a:solidFill>
                <a:latin typeface="Times New Roman" pitchFamily="18" charset="0"/>
                <a:cs typeface="Times New Roman" pitchFamily="18" charset="0"/>
              </a:rPr>
              <a:t>2048</a:t>
            </a:r>
          </a:p>
          <a:p>
            <a:r>
              <a:rPr lang="en-US" altLang="zh-CN" dirty="0">
                <a:solidFill>
                  <a:srgbClr val="0033CC"/>
                </a:solidFill>
              </a:rPr>
              <a:t>It’s LARGE, but NOT only large.</a:t>
            </a:r>
          </a:p>
          <a:p>
            <a:endParaRPr lang="en-US" altLang="zh-CN" dirty="0" smtClean="0">
              <a:solidFill>
                <a:srgbClr val="0033CC"/>
              </a:solidFill>
              <a:latin typeface="Times New Roman" pitchFamily="18" charset="0"/>
              <a:cs typeface="Times New Roman" pitchFamily="18" charset="0"/>
            </a:endParaRP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Introduction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pic>
        <p:nvPicPr>
          <p:cNvPr id="1026" name="Picture 2" descr="E:\Documents\Study\Slides\2010年学期末研讨\大桌子.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464148"/>
            <a:ext cx="49784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154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What can it do?</a:t>
            </a:r>
          </a:p>
          <a:p>
            <a:pPr lvl="1"/>
            <a:r>
              <a:rPr lang="en-US" altLang="zh-CN" dirty="0" smtClean="0">
                <a:solidFill>
                  <a:srgbClr val="0033CC"/>
                </a:solidFill>
              </a:rPr>
              <a:t>Natural</a:t>
            </a:r>
            <a:r>
              <a:rPr lang="en-US" altLang="zh-CN" dirty="0" smtClean="0"/>
              <a:t> Interaction : direct manipulation</a:t>
            </a:r>
          </a:p>
          <a:p>
            <a:pPr lvl="1"/>
            <a:r>
              <a:rPr lang="en-US" altLang="zh-CN" dirty="0">
                <a:solidFill>
                  <a:srgbClr val="0033CC"/>
                </a:solidFill>
              </a:rPr>
              <a:t>Multi-User, Multi-Modal </a:t>
            </a:r>
            <a:r>
              <a:rPr lang="en-US" altLang="zh-CN" dirty="0"/>
              <a:t>Interaction</a:t>
            </a:r>
          </a:p>
          <a:p>
            <a:pPr lvl="1"/>
            <a:r>
              <a:rPr lang="en-US" altLang="zh-CN" dirty="0" smtClean="0">
                <a:solidFill>
                  <a:srgbClr val="0033CC"/>
                </a:solidFill>
              </a:rPr>
              <a:t>Co-Located</a:t>
            </a:r>
            <a:r>
              <a:rPr lang="en-US" altLang="zh-CN" dirty="0" smtClean="0"/>
              <a:t> Discussion on Tabletop</a:t>
            </a:r>
          </a:p>
          <a:p>
            <a:pPr lvl="1"/>
            <a:r>
              <a:rPr lang="en-US" altLang="zh-CN" dirty="0" smtClean="0"/>
              <a:t>As well as the functions of the real </a:t>
            </a:r>
            <a:r>
              <a:rPr lang="en-US" altLang="zh-CN" dirty="0" smtClean="0">
                <a:solidFill>
                  <a:srgbClr val="0033CC"/>
                </a:solidFill>
              </a:rPr>
              <a:t>physical</a:t>
            </a:r>
            <a:r>
              <a:rPr lang="en-US" altLang="zh-CN" dirty="0" smtClean="0"/>
              <a:t> table.</a:t>
            </a:r>
          </a:p>
          <a:p>
            <a:endParaRPr lang="en-US" altLang="zh-CN" dirty="0" smtClean="0">
              <a:solidFill>
                <a:srgbClr val="0033CC"/>
              </a:solidFill>
            </a:endParaRPr>
          </a:p>
          <a:p>
            <a:r>
              <a:rPr lang="en-US" altLang="zh-CN" dirty="0" smtClean="0">
                <a:solidFill>
                  <a:srgbClr val="0033CC"/>
                </a:solidFill>
              </a:rPr>
              <a:t>It’s </a:t>
            </a:r>
            <a:r>
              <a:rPr lang="en-US" altLang="zh-CN" dirty="0">
                <a:solidFill>
                  <a:srgbClr val="0033CC"/>
                </a:solidFill>
              </a:rPr>
              <a:t>LARGE, but NOT only large.</a:t>
            </a:r>
          </a:p>
          <a:p>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Introduction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758376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Challenges</a:t>
            </a:r>
          </a:p>
          <a:p>
            <a:pPr lvl="1"/>
            <a:r>
              <a:rPr lang="en-US" altLang="zh-CN" dirty="0" smtClean="0"/>
              <a:t>Large Scale </a:t>
            </a:r>
            <a:r>
              <a:rPr lang="en-US" altLang="zh-CN" dirty="0" smtClean="0">
                <a:solidFill>
                  <a:srgbClr val="0033CC"/>
                </a:solidFill>
              </a:rPr>
              <a:t>VS. </a:t>
            </a:r>
            <a:r>
              <a:rPr lang="en-US" altLang="zh-CN" dirty="0" smtClean="0"/>
              <a:t>Table Height</a:t>
            </a:r>
          </a:p>
          <a:p>
            <a:pPr lvl="2"/>
            <a:r>
              <a:rPr lang="en-US" altLang="zh-CN" dirty="0" smtClean="0"/>
              <a:t>Height </a:t>
            </a:r>
            <a:r>
              <a:rPr lang="en-US" altLang="zh-CN" dirty="0"/>
              <a:t> </a:t>
            </a:r>
            <a:r>
              <a:rPr lang="en-US" altLang="zh-CN" dirty="0" smtClean="0"/>
              <a:t>≤ </a:t>
            </a:r>
            <a:r>
              <a:rPr lang="en-US" altLang="zh-CN" dirty="0" smtClean="0">
                <a:latin typeface="Times New Roman" pitchFamily="18" charset="0"/>
                <a:cs typeface="Times New Roman" pitchFamily="18" charset="0"/>
              </a:rPr>
              <a:t>800 </a:t>
            </a:r>
            <a:r>
              <a:rPr lang="en-US" altLang="zh-CN" dirty="0" smtClean="0"/>
              <a:t>mm (according to Human </a:t>
            </a:r>
            <a:r>
              <a:rPr lang="en-US" altLang="zh-CN" dirty="0"/>
              <a:t>F</a:t>
            </a:r>
            <a:r>
              <a:rPr lang="en-US" altLang="zh-CN" dirty="0" smtClean="0"/>
              <a:t>actors </a:t>
            </a:r>
            <a:r>
              <a:rPr lang="en-US" altLang="zh-CN" dirty="0"/>
              <a:t>E</a:t>
            </a:r>
            <a:r>
              <a:rPr lang="en-US" altLang="zh-CN" dirty="0" smtClean="0"/>
              <a:t>ngineering)</a:t>
            </a:r>
          </a:p>
          <a:p>
            <a:pPr lvl="1"/>
            <a:r>
              <a:rPr lang="en-US" altLang="zh-CN" dirty="0" smtClean="0"/>
              <a:t>Large Scale </a:t>
            </a:r>
            <a:r>
              <a:rPr lang="en-US" altLang="zh-CN" dirty="0" smtClean="0">
                <a:solidFill>
                  <a:srgbClr val="0033CC"/>
                </a:solidFill>
              </a:rPr>
              <a:t>VS</a:t>
            </a:r>
            <a:r>
              <a:rPr lang="en-US" altLang="zh-CN" dirty="0" smtClean="0"/>
              <a:t>. Unity of Display</a:t>
            </a:r>
          </a:p>
          <a:p>
            <a:pPr lvl="2"/>
            <a:r>
              <a:rPr lang="en-US" altLang="zh-CN" dirty="0" smtClean="0"/>
              <a:t>The “Sun Effects”</a:t>
            </a:r>
          </a:p>
          <a:p>
            <a:pPr lvl="2"/>
            <a:r>
              <a:rPr lang="en-US" altLang="zh-CN" dirty="0" smtClean="0"/>
              <a:t>The uniformity of brightness	</a:t>
            </a:r>
          </a:p>
          <a:p>
            <a:pPr lvl="1"/>
            <a:r>
              <a:rPr lang="en-US" altLang="zh-CN" dirty="0" smtClean="0"/>
              <a:t>Visual Output </a:t>
            </a:r>
            <a:r>
              <a:rPr lang="en-US" altLang="zh-CN" dirty="0" smtClean="0">
                <a:solidFill>
                  <a:srgbClr val="0033CC"/>
                </a:solidFill>
              </a:rPr>
              <a:t>VS. </a:t>
            </a:r>
            <a:r>
              <a:rPr lang="en-US" altLang="zh-CN" dirty="0" smtClean="0"/>
              <a:t>Interactive Input</a:t>
            </a:r>
          </a:p>
          <a:p>
            <a:pPr lvl="2"/>
            <a:r>
              <a:rPr lang="en-US" altLang="zh-CN" dirty="0" smtClean="0"/>
              <a:t>The better visual output is, the worse interactive input is.</a:t>
            </a:r>
          </a:p>
          <a:p>
            <a:pPr lvl="1"/>
            <a:r>
              <a:rPr lang="en-US" altLang="zh-CN" dirty="0" smtClean="0"/>
              <a:t>Large Scale </a:t>
            </a:r>
            <a:r>
              <a:rPr lang="en-US" altLang="zh-CN" dirty="0" smtClean="0">
                <a:solidFill>
                  <a:srgbClr val="0033CC"/>
                </a:solidFill>
              </a:rPr>
              <a:t>VS. </a:t>
            </a:r>
            <a:r>
              <a:rPr lang="en-US" altLang="zh-CN" dirty="0" smtClean="0"/>
              <a:t>Precise Input</a:t>
            </a:r>
          </a:p>
          <a:p>
            <a:pPr lvl="2"/>
            <a:r>
              <a:rPr lang="en-US" altLang="zh-CN" dirty="0" smtClean="0"/>
              <a:t>Suitable input method : DI ? FTIR ? …</a:t>
            </a:r>
          </a:p>
          <a:p>
            <a:pPr lvl="1"/>
            <a:r>
              <a:rPr lang="en-US" altLang="zh-CN" dirty="0" smtClean="0"/>
              <a:t>Different </a:t>
            </a:r>
            <a:r>
              <a:rPr lang="en-US" altLang="zh-CN" dirty="0" smtClean="0">
                <a:solidFill>
                  <a:srgbClr val="0033CC"/>
                </a:solidFill>
              </a:rPr>
              <a:t>UI management </a:t>
            </a:r>
            <a:r>
              <a:rPr lang="en-US" altLang="zh-CN" dirty="0" smtClean="0"/>
              <a:t>policy</a:t>
            </a:r>
          </a:p>
          <a:p>
            <a:pPr lvl="1"/>
            <a:endParaRPr lang="en-US" altLang="zh-CN" dirty="0" smtClean="0"/>
          </a:p>
        </p:txBody>
      </p:sp>
      <p:sp>
        <p:nvSpPr>
          <p:cNvPr id="3" name="标题 2"/>
          <p:cNvSpPr>
            <a:spLocks noGrp="1"/>
          </p:cNvSpPr>
          <p:nvPr>
            <p:ph type="title"/>
          </p:nvPr>
        </p:nvSpPr>
        <p:spPr/>
        <p:txBody>
          <a:bodyPr/>
          <a:lstStyle/>
          <a:p>
            <a:r>
              <a:rPr lang="en-US" altLang="zh-CN" dirty="0" smtClean="0"/>
              <a:t>Introduction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250525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bg1">
                    <a:lumMod val="75000"/>
                  </a:schemeClr>
                </a:solidFill>
              </a:rPr>
              <a:t>Introduction</a:t>
            </a:r>
          </a:p>
          <a:p>
            <a:r>
              <a:rPr lang="en-US" altLang="zh-CN" dirty="0" smtClean="0">
                <a:solidFill>
                  <a:srgbClr val="0033CC"/>
                </a:solidFill>
              </a:rPr>
              <a:t>Hardware</a:t>
            </a:r>
          </a:p>
          <a:p>
            <a:r>
              <a:rPr lang="en-US" altLang="zh-CN" dirty="0" smtClean="0">
                <a:solidFill>
                  <a:schemeClr val="bg1">
                    <a:lumMod val="75000"/>
                  </a:schemeClr>
                </a:solidFill>
              </a:rPr>
              <a:t>Multi-Touch Input Recognition</a:t>
            </a:r>
          </a:p>
          <a:p>
            <a:r>
              <a:rPr lang="en-US" altLang="zh-CN" dirty="0" smtClean="0">
                <a:solidFill>
                  <a:schemeClr val="bg1">
                    <a:lumMod val="75000"/>
                  </a:schemeClr>
                </a:solidFill>
              </a:rPr>
              <a:t>Software</a:t>
            </a:r>
            <a:endParaRPr lang="en-US" altLang="zh-CN" dirty="0">
              <a:solidFill>
                <a:schemeClr val="bg1">
                  <a:lumMod val="75000"/>
                </a:schemeClr>
              </a:solidFill>
            </a:endParaRP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Outlines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689254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Architecture</a:t>
            </a:r>
          </a:p>
          <a:p>
            <a:r>
              <a:rPr lang="en-US" altLang="zh-CN" dirty="0" smtClean="0"/>
              <a:t>Visual Output apparatus</a:t>
            </a:r>
          </a:p>
          <a:p>
            <a:r>
              <a:rPr lang="en-US" altLang="zh-CN" dirty="0" smtClean="0"/>
              <a:t>Multi-Touch Input </a:t>
            </a:r>
            <a:r>
              <a:rPr lang="en-US" altLang="zh-CN" dirty="0"/>
              <a:t>apparatus</a:t>
            </a:r>
            <a:endParaRPr lang="en-US" altLang="zh-CN" dirty="0" smtClean="0"/>
          </a:p>
          <a:p>
            <a:r>
              <a:rPr lang="en-US" altLang="zh-CN" dirty="0" smtClean="0"/>
              <a:t>Pen liked Device</a:t>
            </a: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3328028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0033CC"/>
                </a:solidFill>
              </a:rPr>
              <a:t>Architecture</a:t>
            </a:r>
          </a:p>
          <a:p>
            <a:r>
              <a:rPr lang="en-US" altLang="zh-CN" dirty="0" smtClean="0">
                <a:solidFill>
                  <a:schemeClr val="bg1">
                    <a:lumMod val="75000"/>
                  </a:schemeClr>
                </a:solidFill>
              </a:rPr>
              <a:t>Visual Output apparatus</a:t>
            </a:r>
          </a:p>
          <a:p>
            <a:r>
              <a:rPr lang="en-US" altLang="zh-CN" dirty="0" smtClean="0">
                <a:solidFill>
                  <a:schemeClr val="bg1">
                    <a:lumMod val="75000"/>
                  </a:schemeClr>
                </a:solidFill>
              </a:rPr>
              <a:t>Multi-Touch Input </a:t>
            </a:r>
            <a:r>
              <a:rPr lang="en-US" altLang="zh-CN" dirty="0">
                <a:solidFill>
                  <a:schemeClr val="bg1">
                    <a:lumMod val="75000"/>
                  </a:schemeClr>
                </a:solidFill>
              </a:rPr>
              <a:t>apparatus</a:t>
            </a:r>
            <a:endParaRPr lang="en-US" altLang="zh-CN" dirty="0" smtClean="0">
              <a:solidFill>
                <a:schemeClr val="bg1">
                  <a:lumMod val="75000"/>
                </a:schemeClr>
              </a:solidFill>
            </a:endParaRPr>
          </a:p>
          <a:p>
            <a:r>
              <a:rPr lang="en-US" altLang="zh-CN" dirty="0" smtClean="0">
                <a:solidFill>
                  <a:schemeClr val="bg1">
                    <a:lumMod val="75000"/>
                  </a:schemeClr>
                </a:solidFill>
              </a:rPr>
              <a:t>Pen liked Device</a:t>
            </a:r>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Hardware</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Introduction to </a:t>
            </a:r>
            <a:r>
              <a:rPr lang="en-US" altLang="zh-CN" b="1" i="1" smtClean="0">
                <a:latin typeface="Times New Roman" pitchFamily="18" charset="0"/>
                <a:cs typeface="Times New Roman" pitchFamily="18" charset="0"/>
              </a:rPr>
              <a:t>uTable</a:t>
            </a:r>
            <a:endParaRPr lang="en-US" altLang="zh-CN" b="1" i="1" dirty="0">
              <a:latin typeface="Times New Roman" pitchFamily="18" charset="0"/>
              <a:cs typeface="Times New Roman" pitchFamily="18" charset="0"/>
            </a:endParaRPr>
          </a:p>
        </p:txBody>
      </p:sp>
    </p:spTree>
    <p:extLst>
      <p:ext uri="{BB962C8B-B14F-4D97-AF65-F5344CB8AC3E}">
        <p14:creationId xmlns:p14="http://schemas.microsoft.com/office/powerpoint/2010/main" val="2885439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aLab">
  <a:themeElements>
    <a:clrScheme name="MediaLa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aLab">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ediaLa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aLab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aLab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aLab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aLab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aLab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aLab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aLab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aLab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aLab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aLab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aLab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DATA2:MediaLab.pot</Template>
  <TotalTime>7231</TotalTime>
  <Words>1512</Words>
  <Application>Microsoft Office PowerPoint</Application>
  <PresentationFormat>全屏显示(4:3)</PresentationFormat>
  <Paragraphs>293</Paragraphs>
  <Slides>33</Slides>
  <Notes>29</Notes>
  <HiddenSlides>1</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35" baseType="lpstr">
      <vt:lpstr>MediaLab</vt:lpstr>
      <vt:lpstr>Visio</vt:lpstr>
      <vt:lpstr>uTable: A Large Scale Interactive Tabletop System</vt:lpstr>
      <vt:lpstr>Outlines</vt:lpstr>
      <vt:lpstr>Outlines</vt:lpstr>
      <vt:lpstr>Introduction</vt:lpstr>
      <vt:lpstr>Introduction</vt:lpstr>
      <vt:lpstr>Introduction</vt:lpstr>
      <vt:lpstr>Outlines</vt:lpstr>
      <vt:lpstr>Hardware</vt:lpstr>
      <vt:lpstr>Hardware</vt:lpstr>
      <vt:lpstr>Hardware—Architecture</vt:lpstr>
      <vt:lpstr>Hardware</vt:lpstr>
      <vt:lpstr>Hardware—Output</vt:lpstr>
      <vt:lpstr>Hardware</vt:lpstr>
      <vt:lpstr>Hardware—Input</vt:lpstr>
      <vt:lpstr>Hardware—Input</vt:lpstr>
      <vt:lpstr>Hardware—Input</vt:lpstr>
      <vt:lpstr>Hardware—Input</vt:lpstr>
      <vt:lpstr>Hardware</vt:lpstr>
      <vt:lpstr>Hardware—Pen-Liked-Device</vt:lpstr>
      <vt:lpstr>Outlines</vt:lpstr>
      <vt:lpstr>Multi-Touch Input Recognition</vt:lpstr>
      <vt:lpstr>Recognition—Single unit</vt:lpstr>
      <vt:lpstr>Recognition—Single unit</vt:lpstr>
      <vt:lpstr>Recognition—Fusion</vt:lpstr>
      <vt:lpstr>Recognition—Gesture Engine</vt:lpstr>
      <vt:lpstr>Outlines</vt:lpstr>
      <vt:lpstr>Software—Architecture</vt:lpstr>
      <vt:lpstr>Software</vt:lpstr>
      <vt:lpstr>Software—uPlatform</vt:lpstr>
      <vt:lpstr>Software—uPlatform</vt:lpstr>
      <vt:lpstr>Software—uTableDK</vt:lpstr>
      <vt:lpstr>Software—Applications</vt:lpstr>
      <vt:lpstr>PowerPoint 演示文稿</vt:lpstr>
    </vt:vector>
  </TitlesOfParts>
  <Company>Ortiva Wireless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Oriented Multimedia Coding</dc:title>
  <dc:creator>Ortiva Wireless</dc:creator>
  <cp:lastModifiedBy>秦永强</cp:lastModifiedBy>
  <cp:revision>623</cp:revision>
  <dcterms:created xsi:type="dcterms:W3CDTF">2008-11-10T18:27:03Z</dcterms:created>
  <dcterms:modified xsi:type="dcterms:W3CDTF">2011-01-06T07:27:15Z</dcterms:modified>
</cp:coreProperties>
</file>